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9" r:id="rId2"/>
  </p:sldMasterIdLst>
  <p:notesMasterIdLst>
    <p:notesMasterId r:id="rId44"/>
  </p:notesMasterIdLst>
  <p:sldIdLst>
    <p:sldId id="296" r:id="rId3"/>
    <p:sldId id="286" r:id="rId4"/>
    <p:sldId id="297" r:id="rId5"/>
    <p:sldId id="259" r:id="rId6"/>
    <p:sldId id="260" r:id="rId7"/>
    <p:sldId id="298" r:id="rId8"/>
    <p:sldId id="258" r:id="rId9"/>
    <p:sldId id="262" r:id="rId10"/>
    <p:sldId id="263" r:id="rId11"/>
    <p:sldId id="264" r:id="rId12"/>
    <p:sldId id="287" r:id="rId13"/>
    <p:sldId id="265" r:id="rId14"/>
    <p:sldId id="288" r:id="rId15"/>
    <p:sldId id="266" r:id="rId16"/>
    <p:sldId id="289" r:id="rId17"/>
    <p:sldId id="267" r:id="rId18"/>
    <p:sldId id="290" r:id="rId19"/>
    <p:sldId id="268" r:id="rId20"/>
    <p:sldId id="269" r:id="rId21"/>
    <p:sldId id="291" r:id="rId22"/>
    <p:sldId id="270" r:id="rId23"/>
    <p:sldId id="292" r:id="rId24"/>
    <p:sldId id="271" r:id="rId25"/>
    <p:sldId id="293" r:id="rId26"/>
    <p:sldId id="272" r:id="rId27"/>
    <p:sldId id="300" r:id="rId28"/>
    <p:sldId id="273" r:id="rId29"/>
    <p:sldId id="274" r:id="rId30"/>
    <p:sldId id="275" r:id="rId31"/>
    <p:sldId id="276" r:id="rId32"/>
    <p:sldId id="277" r:id="rId33"/>
    <p:sldId id="278" r:id="rId34"/>
    <p:sldId id="279" r:id="rId35"/>
    <p:sldId id="280" r:id="rId36"/>
    <p:sldId id="294" r:id="rId37"/>
    <p:sldId id="281" r:id="rId38"/>
    <p:sldId id="295" r:id="rId39"/>
    <p:sldId id="282" r:id="rId40"/>
    <p:sldId id="299" r:id="rId41"/>
    <p:sldId id="285" r:id="rId42"/>
    <p:sldId id="28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461"/>
    <a:srgbClr val="979536"/>
    <a:srgbClr val="A4802B"/>
    <a:srgbClr val="E0E0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86" autoAdjust="0"/>
    <p:restoredTop sz="94660"/>
  </p:normalViewPr>
  <p:slideViewPr>
    <p:cSldViewPr snapToGrid="0">
      <p:cViewPr varScale="1">
        <p:scale>
          <a:sx n="62" d="100"/>
          <a:sy n="62" d="100"/>
        </p:scale>
        <p:origin x="78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D94E01-0624-4D10-96EF-F74D19D1C691}" type="datetimeFigureOut">
              <a:rPr lang="en-IN" smtClean="0"/>
              <a:t>15-11-2024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920A32-B377-45F0-A6E8-ACFEADA65B8D}" type="slidenum">
              <a:rPr lang="en-IN" smtClean="0"/>
              <a:t>‹#›</a:t>
            </a:fld>
            <a:endParaRPr lang="en-IN"/>
          </a:p>
        </p:txBody>
      </p:sp>
    </p:spTree>
    <p:extLst>
      <p:ext uri="{BB962C8B-B14F-4D97-AF65-F5344CB8AC3E}">
        <p14:creationId xmlns:p14="http://schemas.microsoft.com/office/powerpoint/2010/main" val="171354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B4A10-DCB7-4DDD-8A9D-97C918951DDD}"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N"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9459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B4A10-DCB7-4DDD-8A9D-97C918951DDD}"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IN"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9459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B4A10-DCB7-4DDD-8A9D-97C918951DDD}"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IN"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308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3D267-1020-EFB8-EEB8-ED28531B63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1265323-4A53-3F40-983A-D20642A4F8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4AEBB9BE-11E8-3B45-3046-9AB6444DB1DF}"/>
              </a:ext>
            </a:extLst>
          </p:cNvPr>
          <p:cNvSpPr>
            <a:spLocks noGrp="1"/>
          </p:cNvSpPr>
          <p:nvPr>
            <p:ph type="dt" sz="half" idx="10"/>
          </p:nvPr>
        </p:nvSpPr>
        <p:spPr/>
        <p:txBody>
          <a:bodyPr/>
          <a:lstStyle/>
          <a:p>
            <a:fld id="{9CEC2391-766E-41C6-9C1E-9260271E93DD}" type="datetimeFigureOut">
              <a:rPr lang="en-IN" smtClean="0"/>
              <a:t>15-11-2024</a:t>
            </a:fld>
            <a:endParaRPr lang="en-IN"/>
          </a:p>
        </p:txBody>
      </p:sp>
      <p:sp>
        <p:nvSpPr>
          <p:cNvPr id="5" name="Footer Placeholder 4">
            <a:extLst>
              <a:ext uri="{FF2B5EF4-FFF2-40B4-BE49-F238E27FC236}">
                <a16:creationId xmlns:a16="http://schemas.microsoft.com/office/drawing/2014/main" id="{026118ED-22A2-8296-5F3E-1E08E267C77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C847EE6-0033-145A-F80D-BFFED192FCE6}"/>
              </a:ext>
            </a:extLst>
          </p:cNvPr>
          <p:cNvSpPr>
            <a:spLocks noGrp="1"/>
          </p:cNvSpPr>
          <p:nvPr>
            <p:ph type="sldNum" sz="quarter" idx="12"/>
          </p:nvPr>
        </p:nvSpPr>
        <p:spPr/>
        <p:txBody>
          <a:bodyPr/>
          <a:lstStyle/>
          <a:p>
            <a:fld id="{6F3C54B3-93F2-4E63-9CC0-CD9E629D6F41}" type="slidenum">
              <a:rPr lang="en-IN" smtClean="0"/>
              <a:t>‹#›</a:t>
            </a:fld>
            <a:endParaRPr lang="en-IN"/>
          </a:p>
        </p:txBody>
      </p:sp>
    </p:spTree>
    <p:extLst>
      <p:ext uri="{BB962C8B-B14F-4D97-AF65-F5344CB8AC3E}">
        <p14:creationId xmlns:p14="http://schemas.microsoft.com/office/powerpoint/2010/main" val="3431954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E038D-F26E-B65B-2B19-F74BD84E8F25}"/>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2C16E60-0FA0-D7ED-2444-8C1B7D9483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1D02F32-7CC9-4EFC-87FA-004E8556AB9B}"/>
              </a:ext>
            </a:extLst>
          </p:cNvPr>
          <p:cNvSpPr>
            <a:spLocks noGrp="1"/>
          </p:cNvSpPr>
          <p:nvPr>
            <p:ph type="dt" sz="half" idx="10"/>
          </p:nvPr>
        </p:nvSpPr>
        <p:spPr/>
        <p:txBody>
          <a:bodyPr/>
          <a:lstStyle/>
          <a:p>
            <a:fld id="{9CEC2391-766E-41C6-9C1E-9260271E93DD}" type="datetimeFigureOut">
              <a:rPr lang="en-IN" smtClean="0"/>
              <a:t>15-11-2024</a:t>
            </a:fld>
            <a:endParaRPr lang="en-IN"/>
          </a:p>
        </p:txBody>
      </p:sp>
      <p:sp>
        <p:nvSpPr>
          <p:cNvPr id="5" name="Footer Placeholder 4">
            <a:extLst>
              <a:ext uri="{FF2B5EF4-FFF2-40B4-BE49-F238E27FC236}">
                <a16:creationId xmlns:a16="http://schemas.microsoft.com/office/drawing/2014/main" id="{8B852943-7F2D-E00A-467B-1119DDBE98C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E4717C5-35F8-7007-EA25-52390BF3A166}"/>
              </a:ext>
            </a:extLst>
          </p:cNvPr>
          <p:cNvSpPr>
            <a:spLocks noGrp="1"/>
          </p:cNvSpPr>
          <p:nvPr>
            <p:ph type="sldNum" sz="quarter" idx="12"/>
          </p:nvPr>
        </p:nvSpPr>
        <p:spPr/>
        <p:txBody>
          <a:bodyPr/>
          <a:lstStyle/>
          <a:p>
            <a:fld id="{6F3C54B3-93F2-4E63-9CC0-CD9E629D6F41}" type="slidenum">
              <a:rPr lang="en-IN" smtClean="0"/>
              <a:t>‹#›</a:t>
            </a:fld>
            <a:endParaRPr lang="en-IN"/>
          </a:p>
        </p:txBody>
      </p:sp>
    </p:spTree>
    <p:extLst>
      <p:ext uri="{BB962C8B-B14F-4D97-AF65-F5344CB8AC3E}">
        <p14:creationId xmlns:p14="http://schemas.microsoft.com/office/powerpoint/2010/main" val="468773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15C8F7-A3D7-FF56-BB85-7733C5FC9BE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F20CD91-5AFE-ABDB-DD12-2E46AFE494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AA1BC47-B5EF-B0B2-65C5-85D9668479FB}"/>
              </a:ext>
            </a:extLst>
          </p:cNvPr>
          <p:cNvSpPr>
            <a:spLocks noGrp="1"/>
          </p:cNvSpPr>
          <p:nvPr>
            <p:ph type="dt" sz="half" idx="10"/>
          </p:nvPr>
        </p:nvSpPr>
        <p:spPr/>
        <p:txBody>
          <a:bodyPr/>
          <a:lstStyle/>
          <a:p>
            <a:fld id="{9CEC2391-766E-41C6-9C1E-9260271E93DD}" type="datetimeFigureOut">
              <a:rPr lang="en-IN" smtClean="0"/>
              <a:t>15-11-2024</a:t>
            </a:fld>
            <a:endParaRPr lang="en-IN"/>
          </a:p>
        </p:txBody>
      </p:sp>
      <p:sp>
        <p:nvSpPr>
          <p:cNvPr id="5" name="Footer Placeholder 4">
            <a:extLst>
              <a:ext uri="{FF2B5EF4-FFF2-40B4-BE49-F238E27FC236}">
                <a16:creationId xmlns:a16="http://schemas.microsoft.com/office/drawing/2014/main" id="{EEC84519-FE14-BA65-86D3-65A49E1C151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76AF85A-B811-379D-60CD-60F373CE22EB}"/>
              </a:ext>
            </a:extLst>
          </p:cNvPr>
          <p:cNvSpPr>
            <a:spLocks noGrp="1"/>
          </p:cNvSpPr>
          <p:nvPr>
            <p:ph type="sldNum" sz="quarter" idx="12"/>
          </p:nvPr>
        </p:nvSpPr>
        <p:spPr/>
        <p:txBody>
          <a:bodyPr/>
          <a:lstStyle/>
          <a:p>
            <a:fld id="{6F3C54B3-93F2-4E63-9CC0-CD9E629D6F41}" type="slidenum">
              <a:rPr lang="en-IN" smtClean="0"/>
              <a:t>‹#›</a:t>
            </a:fld>
            <a:endParaRPr lang="en-IN"/>
          </a:p>
        </p:txBody>
      </p:sp>
    </p:spTree>
    <p:extLst>
      <p:ext uri="{BB962C8B-B14F-4D97-AF65-F5344CB8AC3E}">
        <p14:creationId xmlns:p14="http://schemas.microsoft.com/office/powerpoint/2010/main" val="567865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11/15/2024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IN" smtClean="0"/>
              <a:t>‹#›</a:t>
            </a:fld>
            <a:endParaRPr lang="en-IN" dirty="0"/>
          </a:p>
        </p:txBody>
      </p:sp>
    </p:spTree>
    <p:extLst>
      <p:ext uri="{BB962C8B-B14F-4D97-AF65-F5344CB8AC3E}">
        <p14:creationId xmlns:p14="http://schemas.microsoft.com/office/powerpoint/2010/main" val="3508858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11/15/2024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IN" smtClean="0"/>
              <a:t>‹#›</a:t>
            </a:fld>
            <a:endParaRPr lang="en-IN" dirty="0"/>
          </a:p>
        </p:txBody>
      </p:sp>
    </p:spTree>
    <p:extLst>
      <p:ext uri="{BB962C8B-B14F-4D97-AF65-F5344CB8AC3E}">
        <p14:creationId xmlns:p14="http://schemas.microsoft.com/office/powerpoint/2010/main" val="2487629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pPr/>
              <a:t>11/15/2024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IN" smtClean="0"/>
              <a:t>‹#›</a:t>
            </a:fld>
            <a:endParaRPr lang="en-IN" dirty="0"/>
          </a:p>
        </p:txBody>
      </p:sp>
    </p:spTree>
    <p:extLst>
      <p:ext uri="{BB962C8B-B14F-4D97-AF65-F5344CB8AC3E}">
        <p14:creationId xmlns:p14="http://schemas.microsoft.com/office/powerpoint/2010/main" val="4282891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smtClean="0"/>
              <a:pPr/>
              <a:t>11/15/2024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IN" smtClean="0"/>
              <a:t>‹#›</a:t>
            </a:fld>
            <a:endParaRPr lang="en-IN" dirty="0"/>
          </a:p>
        </p:txBody>
      </p:sp>
    </p:spTree>
    <p:extLst>
      <p:ext uri="{BB962C8B-B14F-4D97-AF65-F5344CB8AC3E}">
        <p14:creationId xmlns:p14="http://schemas.microsoft.com/office/powerpoint/2010/main" val="1823468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smtClean="0"/>
              <a:pPr/>
              <a:t>11/15/2024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IN" smtClean="0"/>
              <a:t>‹#›</a:t>
            </a:fld>
            <a:endParaRPr lang="en-IN" dirty="0"/>
          </a:p>
        </p:txBody>
      </p:sp>
    </p:spTree>
    <p:extLst>
      <p:ext uri="{BB962C8B-B14F-4D97-AF65-F5344CB8AC3E}">
        <p14:creationId xmlns:p14="http://schemas.microsoft.com/office/powerpoint/2010/main" val="1240060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smtClean="0"/>
              <a:pPr/>
              <a:t>11/15/2024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IN" smtClean="0"/>
              <a:t>‹#›</a:t>
            </a:fld>
            <a:endParaRPr lang="en-IN" dirty="0"/>
          </a:p>
        </p:txBody>
      </p:sp>
    </p:spTree>
    <p:extLst>
      <p:ext uri="{BB962C8B-B14F-4D97-AF65-F5344CB8AC3E}">
        <p14:creationId xmlns:p14="http://schemas.microsoft.com/office/powerpoint/2010/main" val="2279896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smtClean="0"/>
              <a:pPr/>
              <a:t>11/15/2024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IN" smtClean="0"/>
              <a:t>‹#›</a:t>
            </a:fld>
            <a:endParaRPr lang="en-IN" dirty="0"/>
          </a:p>
        </p:txBody>
      </p:sp>
    </p:spTree>
    <p:extLst>
      <p:ext uri="{BB962C8B-B14F-4D97-AF65-F5344CB8AC3E}">
        <p14:creationId xmlns:p14="http://schemas.microsoft.com/office/powerpoint/2010/main" val="3197786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11/15/2024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IN" smtClean="0"/>
              <a:t>‹#›</a:t>
            </a:fld>
            <a:endParaRPr lang="en-IN" dirty="0"/>
          </a:p>
        </p:txBody>
      </p:sp>
    </p:spTree>
    <p:extLst>
      <p:ext uri="{BB962C8B-B14F-4D97-AF65-F5344CB8AC3E}">
        <p14:creationId xmlns:p14="http://schemas.microsoft.com/office/powerpoint/2010/main" val="807527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C9D20-97A9-C81B-6D2D-C301C922BB4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3272778-5F5F-9CD3-F28E-C38A5970F9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6027B8D-1D14-D233-89BB-B8AC692EBC24}"/>
              </a:ext>
            </a:extLst>
          </p:cNvPr>
          <p:cNvSpPr>
            <a:spLocks noGrp="1"/>
          </p:cNvSpPr>
          <p:nvPr>
            <p:ph type="dt" sz="half" idx="10"/>
          </p:nvPr>
        </p:nvSpPr>
        <p:spPr/>
        <p:txBody>
          <a:bodyPr/>
          <a:lstStyle/>
          <a:p>
            <a:fld id="{9CEC2391-766E-41C6-9C1E-9260271E93DD}" type="datetimeFigureOut">
              <a:rPr lang="en-IN" smtClean="0"/>
              <a:t>15-11-2024</a:t>
            </a:fld>
            <a:endParaRPr lang="en-IN"/>
          </a:p>
        </p:txBody>
      </p:sp>
      <p:sp>
        <p:nvSpPr>
          <p:cNvPr id="5" name="Footer Placeholder 4">
            <a:extLst>
              <a:ext uri="{FF2B5EF4-FFF2-40B4-BE49-F238E27FC236}">
                <a16:creationId xmlns:a16="http://schemas.microsoft.com/office/drawing/2014/main" id="{577844EC-A725-8DD8-FB0B-55003EC65EB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E345424-60A3-EA8F-573A-3AD4CB333A8D}"/>
              </a:ext>
            </a:extLst>
          </p:cNvPr>
          <p:cNvSpPr>
            <a:spLocks noGrp="1"/>
          </p:cNvSpPr>
          <p:nvPr>
            <p:ph type="sldNum" sz="quarter" idx="12"/>
          </p:nvPr>
        </p:nvSpPr>
        <p:spPr/>
        <p:txBody>
          <a:bodyPr/>
          <a:lstStyle/>
          <a:p>
            <a:fld id="{6F3C54B3-93F2-4E63-9CC0-CD9E629D6F41}" type="slidenum">
              <a:rPr lang="en-IN" smtClean="0"/>
              <a:t>‹#›</a:t>
            </a:fld>
            <a:endParaRPr lang="en-IN"/>
          </a:p>
        </p:txBody>
      </p:sp>
    </p:spTree>
    <p:extLst>
      <p:ext uri="{BB962C8B-B14F-4D97-AF65-F5344CB8AC3E}">
        <p14:creationId xmlns:p14="http://schemas.microsoft.com/office/powerpoint/2010/main" val="26517606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11/15/2024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IN" smtClean="0"/>
              <a:t>‹#›</a:t>
            </a:fld>
            <a:endParaRPr lang="en-IN" dirty="0"/>
          </a:p>
        </p:txBody>
      </p:sp>
    </p:spTree>
    <p:extLst>
      <p:ext uri="{BB962C8B-B14F-4D97-AF65-F5344CB8AC3E}">
        <p14:creationId xmlns:p14="http://schemas.microsoft.com/office/powerpoint/2010/main" val="2933629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IN" smtClean="0"/>
              <a:t>‹#›</a:t>
            </a:fld>
            <a:endParaRPr lang="en-IN" dirty="0"/>
          </a:p>
        </p:txBody>
      </p:sp>
    </p:spTree>
    <p:extLst>
      <p:ext uri="{BB962C8B-B14F-4D97-AF65-F5344CB8AC3E}">
        <p14:creationId xmlns:p14="http://schemas.microsoft.com/office/powerpoint/2010/main" val="2403849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IN" smtClean="0"/>
              <a:t>‹#›</a:t>
            </a:fld>
            <a:endParaRPr lang="en-IN" dirty="0"/>
          </a:p>
        </p:txBody>
      </p:sp>
    </p:spTree>
    <p:extLst>
      <p:ext uri="{BB962C8B-B14F-4D97-AF65-F5344CB8AC3E}">
        <p14:creationId xmlns:p14="http://schemas.microsoft.com/office/powerpoint/2010/main" val="109042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IN" smtClean="0"/>
              <a:t>‹#›</a:t>
            </a:fld>
            <a:endParaRPr lang="en-IN"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20545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IN" smtClean="0"/>
              <a:t>‹#›</a:t>
            </a:fld>
            <a:endParaRPr lang="en-IN" dirty="0"/>
          </a:p>
        </p:txBody>
      </p:sp>
    </p:spTree>
    <p:extLst>
      <p:ext uri="{BB962C8B-B14F-4D97-AF65-F5344CB8AC3E}">
        <p14:creationId xmlns:p14="http://schemas.microsoft.com/office/powerpoint/2010/main" val="3048587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11/15/2024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IN" smtClean="0"/>
              <a:t>‹#›</a:t>
            </a:fld>
            <a:endParaRPr lang="en-IN" dirty="0"/>
          </a:p>
        </p:txBody>
      </p:sp>
    </p:spTree>
    <p:extLst>
      <p:ext uri="{BB962C8B-B14F-4D97-AF65-F5344CB8AC3E}">
        <p14:creationId xmlns:p14="http://schemas.microsoft.com/office/powerpoint/2010/main" val="1557909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11/15/2024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IN" smtClean="0"/>
              <a:t>‹#›</a:t>
            </a:fld>
            <a:endParaRPr lang="en-IN" dirty="0"/>
          </a:p>
        </p:txBody>
      </p:sp>
    </p:spTree>
    <p:extLst>
      <p:ext uri="{BB962C8B-B14F-4D97-AF65-F5344CB8AC3E}">
        <p14:creationId xmlns:p14="http://schemas.microsoft.com/office/powerpoint/2010/main" val="1435390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11/15/2024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IN" smtClean="0"/>
              <a:t>‹#›</a:t>
            </a:fld>
            <a:endParaRPr lang="en-IN" dirty="0"/>
          </a:p>
        </p:txBody>
      </p:sp>
    </p:spTree>
    <p:extLst>
      <p:ext uri="{BB962C8B-B14F-4D97-AF65-F5344CB8AC3E}">
        <p14:creationId xmlns:p14="http://schemas.microsoft.com/office/powerpoint/2010/main" val="1648890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11/15/2024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IN" smtClean="0"/>
              <a:t>‹#›</a:t>
            </a:fld>
            <a:endParaRPr lang="en-IN" dirty="0"/>
          </a:p>
        </p:txBody>
      </p:sp>
    </p:spTree>
    <p:extLst>
      <p:ext uri="{BB962C8B-B14F-4D97-AF65-F5344CB8AC3E}">
        <p14:creationId xmlns:p14="http://schemas.microsoft.com/office/powerpoint/2010/main" val="1719970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40E03-66AF-D300-9C00-C1F1761B06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F5B21AB7-C813-57FD-50C3-E45CA3E2CFA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6C01E3-1DF0-1689-5729-750675F8E41F}"/>
              </a:ext>
            </a:extLst>
          </p:cNvPr>
          <p:cNvSpPr>
            <a:spLocks noGrp="1"/>
          </p:cNvSpPr>
          <p:nvPr>
            <p:ph type="dt" sz="half" idx="10"/>
          </p:nvPr>
        </p:nvSpPr>
        <p:spPr/>
        <p:txBody>
          <a:bodyPr/>
          <a:lstStyle/>
          <a:p>
            <a:fld id="{9CEC2391-766E-41C6-9C1E-9260271E93DD}" type="datetimeFigureOut">
              <a:rPr lang="en-IN" smtClean="0"/>
              <a:t>15-11-2024</a:t>
            </a:fld>
            <a:endParaRPr lang="en-IN"/>
          </a:p>
        </p:txBody>
      </p:sp>
      <p:sp>
        <p:nvSpPr>
          <p:cNvPr id="5" name="Footer Placeholder 4">
            <a:extLst>
              <a:ext uri="{FF2B5EF4-FFF2-40B4-BE49-F238E27FC236}">
                <a16:creationId xmlns:a16="http://schemas.microsoft.com/office/drawing/2014/main" id="{7ED5EA2C-75DA-C446-D673-F6EF49DEBE8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94DD0AC-A604-733A-C62C-295A3D3A2F52}"/>
              </a:ext>
            </a:extLst>
          </p:cNvPr>
          <p:cNvSpPr>
            <a:spLocks noGrp="1"/>
          </p:cNvSpPr>
          <p:nvPr>
            <p:ph type="sldNum" sz="quarter" idx="12"/>
          </p:nvPr>
        </p:nvSpPr>
        <p:spPr/>
        <p:txBody>
          <a:bodyPr/>
          <a:lstStyle/>
          <a:p>
            <a:fld id="{6F3C54B3-93F2-4E63-9CC0-CD9E629D6F41}" type="slidenum">
              <a:rPr lang="en-IN" smtClean="0"/>
              <a:t>‹#›</a:t>
            </a:fld>
            <a:endParaRPr lang="en-IN"/>
          </a:p>
        </p:txBody>
      </p:sp>
    </p:spTree>
    <p:extLst>
      <p:ext uri="{BB962C8B-B14F-4D97-AF65-F5344CB8AC3E}">
        <p14:creationId xmlns:p14="http://schemas.microsoft.com/office/powerpoint/2010/main" val="4225624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87E7B-CE36-F3B8-9E7C-764A47A3196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3D147C9-CC61-C45F-921A-0140A299EA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5285F2C3-8EC7-9D78-E476-6A6247B635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9A72B42B-1F40-B620-2532-BBEEF85CD6DA}"/>
              </a:ext>
            </a:extLst>
          </p:cNvPr>
          <p:cNvSpPr>
            <a:spLocks noGrp="1"/>
          </p:cNvSpPr>
          <p:nvPr>
            <p:ph type="dt" sz="half" idx="10"/>
          </p:nvPr>
        </p:nvSpPr>
        <p:spPr/>
        <p:txBody>
          <a:bodyPr/>
          <a:lstStyle/>
          <a:p>
            <a:fld id="{9CEC2391-766E-41C6-9C1E-9260271E93DD}" type="datetimeFigureOut">
              <a:rPr lang="en-IN" smtClean="0"/>
              <a:t>15-11-2024</a:t>
            </a:fld>
            <a:endParaRPr lang="en-IN"/>
          </a:p>
        </p:txBody>
      </p:sp>
      <p:sp>
        <p:nvSpPr>
          <p:cNvPr id="6" name="Footer Placeholder 5">
            <a:extLst>
              <a:ext uri="{FF2B5EF4-FFF2-40B4-BE49-F238E27FC236}">
                <a16:creationId xmlns:a16="http://schemas.microsoft.com/office/drawing/2014/main" id="{3C3FCAC3-CB84-7766-F927-F5276A2F0E0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379F71E-8FC1-A647-3010-4962FC7241E8}"/>
              </a:ext>
            </a:extLst>
          </p:cNvPr>
          <p:cNvSpPr>
            <a:spLocks noGrp="1"/>
          </p:cNvSpPr>
          <p:nvPr>
            <p:ph type="sldNum" sz="quarter" idx="12"/>
          </p:nvPr>
        </p:nvSpPr>
        <p:spPr/>
        <p:txBody>
          <a:bodyPr/>
          <a:lstStyle/>
          <a:p>
            <a:fld id="{6F3C54B3-93F2-4E63-9CC0-CD9E629D6F41}" type="slidenum">
              <a:rPr lang="en-IN" smtClean="0"/>
              <a:t>‹#›</a:t>
            </a:fld>
            <a:endParaRPr lang="en-IN"/>
          </a:p>
        </p:txBody>
      </p:sp>
    </p:spTree>
    <p:extLst>
      <p:ext uri="{BB962C8B-B14F-4D97-AF65-F5344CB8AC3E}">
        <p14:creationId xmlns:p14="http://schemas.microsoft.com/office/powerpoint/2010/main" val="3010738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D36F8-58F0-7A78-4DB9-51B91E786427}"/>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062035D-973A-42D6-1F79-F12F2459AE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2DB3C5-49BE-7FE9-1C9E-AA4D727EA7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0CB98F4D-975E-860D-C8C0-8969571C0B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173C60-4CFD-EFDA-EE9D-6946FBDC6F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CD11CB90-31A0-1743-3EC6-DF39C13DF8D0}"/>
              </a:ext>
            </a:extLst>
          </p:cNvPr>
          <p:cNvSpPr>
            <a:spLocks noGrp="1"/>
          </p:cNvSpPr>
          <p:nvPr>
            <p:ph type="dt" sz="half" idx="10"/>
          </p:nvPr>
        </p:nvSpPr>
        <p:spPr/>
        <p:txBody>
          <a:bodyPr/>
          <a:lstStyle/>
          <a:p>
            <a:fld id="{9CEC2391-766E-41C6-9C1E-9260271E93DD}" type="datetimeFigureOut">
              <a:rPr lang="en-IN" smtClean="0"/>
              <a:t>15-11-2024</a:t>
            </a:fld>
            <a:endParaRPr lang="en-IN"/>
          </a:p>
        </p:txBody>
      </p:sp>
      <p:sp>
        <p:nvSpPr>
          <p:cNvPr id="8" name="Footer Placeholder 7">
            <a:extLst>
              <a:ext uri="{FF2B5EF4-FFF2-40B4-BE49-F238E27FC236}">
                <a16:creationId xmlns:a16="http://schemas.microsoft.com/office/drawing/2014/main" id="{4C0C6DF3-1B01-B92E-6DF2-4D7550348B97}"/>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4DD60A7-4197-0612-1879-B763DCD45935}"/>
              </a:ext>
            </a:extLst>
          </p:cNvPr>
          <p:cNvSpPr>
            <a:spLocks noGrp="1"/>
          </p:cNvSpPr>
          <p:nvPr>
            <p:ph type="sldNum" sz="quarter" idx="12"/>
          </p:nvPr>
        </p:nvSpPr>
        <p:spPr/>
        <p:txBody>
          <a:bodyPr/>
          <a:lstStyle/>
          <a:p>
            <a:fld id="{6F3C54B3-93F2-4E63-9CC0-CD9E629D6F41}" type="slidenum">
              <a:rPr lang="en-IN" smtClean="0"/>
              <a:t>‹#›</a:t>
            </a:fld>
            <a:endParaRPr lang="en-IN"/>
          </a:p>
        </p:txBody>
      </p:sp>
    </p:spTree>
    <p:extLst>
      <p:ext uri="{BB962C8B-B14F-4D97-AF65-F5344CB8AC3E}">
        <p14:creationId xmlns:p14="http://schemas.microsoft.com/office/powerpoint/2010/main" val="3325440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5655-7971-B104-668F-AD2BE9510966}"/>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AAFFB7E-3471-7D85-F1D0-9AF45644BDC7}"/>
              </a:ext>
            </a:extLst>
          </p:cNvPr>
          <p:cNvSpPr>
            <a:spLocks noGrp="1"/>
          </p:cNvSpPr>
          <p:nvPr>
            <p:ph type="dt" sz="half" idx="10"/>
          </p:nvPr>
        </p:nvSpPr>
        <p:spPr/>
        <p:txBody>
          <a:bodyPr/>
          <a:lstStyle/>
          <a:p>
            <a:fld id="{9CEC2391-766E-41C6-9C1E-9260271E93DD}" type="datetimeFigureOut">
              <a:rPr lang="en-IN" smtClean="0"/>
              <a:t>15-11-2024</a:t>
            </a:fld>
            <a:endParaRPr lang="en-IN"/>
          </a:p>
        </p:txBody>
      </p:sp>
      <p:sp>
        <p:nvSpPr>
          <p:cNvPr id="4" name="Footer Placeholder 3">
            <a:extLst>
              <a:ext uri="{FF2B5EF4-FFF2-40B4-BE49-F238E27FC236}">
                <a16:creationId xmlns:a16="http://schemas.microsoft.com/office/drawing/2014/main" id="{0225A1A0-F34F-C737-1FC5-166717D7188E}"/>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BB738239-54FB-1239-B783-340838ACC2F4}"/>
              </a:ext>
            </a:extLst>
          </p:cNvPr>
          <p:cNvSpPr>
            <a:spLocks noGrp="1"/>
          </p:cNvSpPr>
          <p:nvPr>
            <p:ph type="sldNum" sz="quarter" idx="12"/>
          </p:nvPr>
        </p:nvSpPr>
        <p:spPr/>
        <p:txBody>
          <a:bodyPr/>
          <a:lstStyle/>
          <a:p>
            <a:fld id="{6F3C54B3-93F2-4E63-9CC0-CD9E629D6F41}" type="slidenum">
              <a:rPr lang="en-IN" smtClean="0"/>
              <a:t>‹#›</a:t>
            </a:fld>
            <a:endParaRPr lang="en-IN"/>
          </a:p>
        </p:txBody>
      </p:sp>
    </p:spTree>
    <p:extLst>
      <p:ext uri="{BB962C8B-B14F-4D97-AF65-F5344CB8AC3E}">
        <p14:creationId xmlns:p14="http://schemas.microsoft.com/office/powerpoint/2010/main" val="1814489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08258B-4F0C-AB9C-2C34-2F935A1D2096}"/>
              </a:ext>
            </a:extLst>
          </p:cNvPr>
          <p:cNvSpPr>
            <a:spLocks noGrp="1"/>
          </p:cNvSpPr>
          <p:nvPr>
            <p:ph type="dt" sz="half" idx="10"/>
          </p:nvPr>
        </p:nvSpPr>
        <p:spPr/>
        <p:txBody>
          <a:bodyPr/>
          <a:lstStyle/>
          <a:p>
            <a:fld id="{9CEC2391-766E-41C6-9C1E-9260271E93DD}" type="datetimeFigureOut">
              <a:rPr lang="en-IN" smtClean="0"/>
              <a:t>15-11-2024</a:t>
            </a:fld>
            <a:endParaRPr lang="en-IN"/>
          </a:p>
        </p:txBody>
      </p:sp>
      <p:sp>
        <p:nvSpPr>
          <p:cNvPr id="3" name="Footer Placeholder 2">
            <a:extLst>
              <a:ext uri="{FF2B5EF4-FFF2-40B4-BE49-F238E27FC236}">
                <a16:creationId xmlns:a16="http://schemas.microsoft.com/office/drawing/2014/main" id="{D9DCB2D1-289C-F5BC-F31F-AAFEB2DD5D76}"/>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548A4F0D-6FCE-D627-102D-293DCFCD9BE5}"/>
              </a:ext>
            </a:extLst>
          </p:cNvPr>
          <p:cNvSpPr>
            <a:spLocks noGrp="1"/>
          </p:cNvSpPr>
          <p:nvPr>
            <p:ph type="sldNum" sz="quarter" idx="12"/>
          </p:nvPr>
        </p:nvSpPr>
        <p:spPr/>
        <p:txBody>
          <a:bodyPr/>
          <a:lstStyle/>
          <a:p>
            <a:fld id="{6F3C54B3-93F2-4E63-9CC0-CD9E629D6F41}" type="slidenum">
              <a:rPr lang="en-IN" smtClean="0"/>
              <a:t>‹#›</a:t>
            </a:fld>
            <a:endParaRPr lang="en-IN"/>
          </a:p>
        </p:txBody>
      </p:sp>
    </p:spTree>
    <p:extLst>
      <p:ext uri="{BB962C8B-B14F-4D97-AF65-F5344CB8AC3E}">
        <p14:creationId xmlns:p14="http://schemas.microsoft.com/office/powerpoint/2010/main" val="1864150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03607-7B4F-FBAA-1D70-D367156257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BADAE6EC-B6DD-99B9-36DD-5F43360F97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A33FC024-DD6B-362D-2B01-8FFBB5F33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DCC9A3-5C93-8F01-5A42-978624937D78}"/>
              </a:ext>
            </a:extLst>
          </p:cNvPr>
          <p:cNvSpPr>
            <a:spLocks noGrp="1"/>
          </p:cNvSpPr>
          <p:nvPr>
            <p:ph type="dt" sz="half" idx="10"/>
          </p:nvPr>
        </p:nvSpPr>
        <p:spPr/>
        <p:txBody>
          <a:bodyPr/>
          <a:lstStyle/>
          <a:p>
            <a:fld id="{9CEC2391-766E-41C6-9C1E-9260271E93DD}" type="datetimeFigureOut">
              <a:rPr lang="en-IN" smtClean="0"/>
              <a:t>15-11-2024</a:t>
            </a:fld>
            <a:endParaRPr lang="en-IN"/>
          </a:p>
        </p:txBody>
      </p:sp>
      <p:sp>
        <p:nvSpPr>
          <p:cNvPr id="6" name="Footer Placeholder 5">
            <a:extLst>
              <a:ext uri="{FF2B5EF4-FFF2-40B4-BE49-F238E27FC236}">
                <a16:creationId xmlns:a16="http://schemas.microsoft.com/office/drawing/2014/main" id="{D071AAC8-3B7B-E5AE-C63C-68A0B3ED870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2E1FD40-D747-313C-4B0F-69E40A36D461}"/>
              </a:ext>
            </a:extLst>
          </p:cNvPr>
          <p:cNvSpPr>
            <a:spLocks noGrp="1"/>
          </p:cNvSpPr>
          <p:nvPr>
            <p:ph type="sldNum" sz="quarter" idx="12"/>
          </p:nvPr>
        </p:nvSpPr>
        <p:spPr/>
        <p:txBody>
          <a:bodyPr/>
          <a:lstStyle/>
          <a:p>
            <a:fld id="{6F3C54B3-93F2-4E63-9CC0-CD9E629D6F41}" type="slidenum">
              <a:rPr lang="en-IN" smtClean="0"/>
              <a:t>‹#›</a:t>
            </a:fld>
            <a:endParaRPr lang="en-IN"/>
          </a:p>
        </p:txBody>
      </p:sp>
    </p:spTree>
    <p:extLst>
      <p:ext uri="{BB962C8B-B14F-4D97-AF65-F5344CB8AC3E}">
        <p14:creationId xmlns:p14="http://schemas.microsoft.com/office/powerpoint/2010/main" val="545701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363A7-C9C2-07FC-9FAC-A188EFE547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39C7287-D799-F1D1-29CF-EACDDDB910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EB95CD7A-2A36-83D3-BEAB-8F64B766E4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7F0C2F-EC65-33B5-C98A-657B4797A84B}"/>
              </a:ext>
            </a:extLst>
          </p:cNvPr>
          <p:cNvSpPr>
            <a:spLocks noGrp="1"/>
          </p:cNvSpPr>
          <p:nvPr>
            <p:ph type="dt" sz="half" idx="10"/>
          </p:nvPr>
        </p:nvSpPr>
        <p:spPr/>
        <p:txBody>
          <a:bodyPr/>
          <a:lstStyle/>
          <a:p>
            <a:fld id="{9CEC2391-766E-41C6-9C1E-9260271E93DD}" type="datetimeFigureOut">
              <a:rPr lang="en-IN" smtClean="0"/>
              <a:t>15-11-2024</a:t>
            </a:fld>
            <a:endParaRPr lang="en-IN"/>
          </a:p>
        </p:txBody>
      </p:sp>
      <p:sp>
        <p:nvSpPr>
          <p:cNvPr id="6" name="Footer Placeholder 5">
            <a:extLst>
              <a:ext uri="{FF2B5EF4-FFF2-40B4-BE49-F238E27FC236}">
                <a16:creationId xmlns:a16="http://schemas.microsoft.com/office/drawing/2014/main" id="{3F499B1D-7797-1491-08EC-B5D026FC6AA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C67883B-2F43-6EDD-7D50-726BA327632F}"/>
              </a:ext>
            </a:extLst>
          </p:cNvPr>
          <p:cNvSpPr>
            <a:spLocks noGrp="1"/>
          </p:cNvSpPr>
          <p:nvPr>
            <p:ph type="sldNum" sz="quarter" idx="12"/>
          </p:nvPr>
        </p:nvSpPr>
        <p:spPr/>
        <p:txBody>
          <a:bodyPr/>
          <a:lstStyle/>
          <a:p>
            <a:fld id="{6F3C54B3-93F2-4E63-9CC0-CD9E629D6F41}" type="slidenum">
              <a:rPr lang="en-IN" smtClean="0"/>
              <a:t>‹#›</a:t>
            </a:fld>
            <a:endParaRPr lang="en-IN"/>
          </a:p>
        </p:txBody>
      </p:sp>
    </p:spTree>
    <p:extLst>
      <p:ext uri="{BB962C8B-B14F-4D97-AF65-F5344CB8AC3E}">
        <p14:creationId xmlns:p14="http://schemas.microsoft.com/office/powerpoint/2010/main" val="1052530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080EE3-290B-303A-D97A-7BBCDBEF4C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8621140-13FF-4E13-039C-FC7074A490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E98E437-7F37-B258-EE03-C08D1A612C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EC2391-766E-41C6-9C1E-9260271E93DD}" type="datetimeFigureOut">
              <a:rPr lang="en-IN" smtClean="0"/>
              <a:t>15-11-2024</a:t>
            </a:fld>
            <a:endParaRPr lang="en-IN"/>
          </a:p>
        </p:txBody>
      </p:sp>
      <p:sp>
        <p:nvSpPr>
          <p:cNvPr id="5" name="Footer Placeholder 4">
            <a:extLst>
              <a:ext uri="{FF2B5EF4-FFF2-40B4-BE49-F238E27FC236}">
                <a16:creationId xmlns:a16="http://schemas.microsoft.com/office/drawing/2014/main" id="{49EF1543-2704-13DB-49CB-E845DEEEBE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10892832-156B-D297-6E8D-55D975B025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F3C54B3-93F2-4E63-9CC0-CD9E629D6F41}" type="slidenum">
              <a:rPr lang="en-IN" smtClean="0"/>
              <a:t>‹#›</a:t>
            </a:fld>
            <a:endParaRPr lang="en-IN"/>
          </a:p>
        </p:txBody>
      </p:sp>
    </p:spTree>
    <p:extLst>
      <p:ext uri="{BB962C8B-B14F-4D97-AF65-F5344CB8AC3E}">
        <p14:creationId xmlns:p14="http://schemas.microsoft.com/office/powerpoint/2010/main" val="899963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CEC2391-766E-41C6-9C1E-9260271E93DD}" type="datetimeFigureOut">
              <a:rPr lang="en-IN" smtClean="0"/>
              <a:t>15-11-2024</a:t>
            </a:fld>
            <a:endParaRPr lang="en-IN"/>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IN"/>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6F3C54B3-93F2-4E63-9CC0-CD9E629D6F41}" type="slidenum">
              <a:rPr lang="en-IN" smtClean="0"/>
              <a:t>‹#›</a:t>
            </a:fld>
            <a:endParaRPr lang="en-IN"/>
          </a:p>
        </p:txBody>
      </p:sp>
    </p:spTree>
    <p:extLst>
      <p:ext uri="{BB962C8B-B14F-4D97-AF65-F5344CB8AC3E}">
        <p14:creationId xmlns:p14="http://schemas.microsoft.com/office/powerpoint/2010/main" val="3777688634"/>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18.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tmp"/><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8.tmp"/><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8.tmp"/><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27.jpe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704C9DB8-A6AA-C20F-AB72-E8610C49115C}"/>
              </a:ext>
            </a:extLst>
          </p:cNvPr>
          <p:cNvGrpSpPr/>
          <p:nvPr/>
        </p:nvGrpSpPr>
        <p:grpSpPr>
          <a:xfrm>
            <a:off x="-112643" y="-62079"/>
            <a:ext cx="12304643" cy="6920079"/>
            <a:chOff x="-112643" y="-62079"/>
            <a:chExt cx="12304643" cy="6920079"/>
          </a:xfrm>
        </p:grpSpPr>
        <p:pic>
          <p:nvPicPr>
            <p:cNvPr id="5" name="Picture 4" descr="A gold star award on a black stand&#10;&#10;Description automatically generated">
              <a:extLst>
                <a:ext uri="{FF2B5EF4-FFF2-40B4-BE49-F238E27FC236}">
                  <a16:creationId xmlns:a16="http://schemas.microsoft.com/office/drawing/2014/main" id="{A9095036-68B2-D2D8-E1EC-745117A59BCA}"/>
                </a:ext>
              </a:extLst>
            </p:cNvPr>
            <p:cNvPicPr>
              <a:picLocks noChangeAspect="1"/>
            </p:cNvPicPr>
            <p:nvPr/>
          </p:nvPicPr>
          <p:blipFill>
            <a:blip r:embed="rId2">
              <a:extLst>
                <a:ext uri="{28A0092B-C50C-407E-A947-70E740481C1C}">
                  <a14:useLocalDpi xmlns:a14="http://schemas.microsoft.com/office/drawing/2010/main" val="0"/>
                </a:ext>
              </a:extLst>
            </a:blip>
            <a:srcRect l="1315"/>
            <a:stretch/>
          </p:blipFill>
          <p:spPr>
            <a:xfrm>
              <a:off x="-112643" y="-62079"/>
              <a:ext cx="12304643" cy="6920079"/>
            </a:xfrm>
            <a:prstGeom prst="rect">
              <a:avLst/>
            </a:prstGeom>
          </p:spPr>
        </p:pic>
        <p:sp>
          <p:nvSpPr>
            <p:cNvPr id="2" name="TextBox 1">
              <a:extLst>
                <a:ext uri="{FF2B5EF4-FFF2-40B4-BE49-F238E27FC236}">
                  <a16:creationId xmlns:a16="http://schemas.microsoft.com/office/drawing/2014/main" id="{BC5727DE-D861-71CE-2C19-36F7006663A6}"/>
                </a:ext>
              </a:extLst>
            </p:cNvPr>
            <p:cNvSpPr txBox="1"/>
            <p:nvPr/>
          </p:nvSpPr>
          <p:spPr>
            <a:xfrm>
              <a:off x="3311238" y="2074521"/>
              <a:ext cx="512618" cy="1323439"/>
            </a:xfrm>
            <a:prstGeom prst="rect">
              <a:avLst/>
            </a:prstGeom>
            <a:solidFill>
              <a:srgbClr val="3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8000" b="1" i="0" u="none" strike="noStrike" kern="1200" cap="none" spc="0" normalizeH="0" baseline="0" noProof="0" dirty="0">
                  <a:ln>
                    <a:noFill/>
                  </a:ln>
                  <a:solidFill>
                    <a:srgbClr val="ECC34D"/>
                  </a:solidFill>
                  <a:effectLst/>
                  <a:uLnTx/>
                  <a:uFillTx/>
                  <a:latin typeface="Arial Narrow" panose="020B0606020202030204" pitchFamily="34" charset="0"/>
                  <a:ea typeface="+mn-ea"/>
                  <a:cs typeface="+mn-cs"/>
                </a:rPr>
                <a:t>3</a:t>
              </a:r>
            </a:p>
          </p:txBody>
        </p:sp>
      </p:grpSp>
    </p:spTree>
    <p:extLst>
      <p:ext uri="{BB962C8B-B14F-4D97-AF65-F5344CB8AC3E}">
        <p14:creationId xmlns:p14="http://schemas.microsoft.com/office/powerpoint/2010/main" val="2632540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rophy with ribbons and text&#10;&#10;Description automatically generated">
            <a:extLst>
              <a:ext uri="{FF2B5EF4-FFF2-40B4-BE49-F238E27FC236}">
                <a16:creationId xmlns:a16="http://schemas.microsoft.com/office/drawing/2014/main" id="{958CAA1B-BBFD-5A79-E8BA-B3DDE90343EC}"/>
              </a:ext>
            </a:extLst>
          </p:cNvPr>
          <p:cNvPicPr>
            <a:picLocks noChangeAspect="1"/>
          </p:cNvPicPr>
          <p:nvPr/>
        </p:nvPicPr>
        <p:blipFill>
          <a:blip r:embed="rId2">
            <a:extLst>
              <a:ext uri="{28A0092B-C50C-407E-A947-70E740481C1C}">
                <a14:useLocalDpi xmlns:a14="http://schemas.microsoft.com/office/drawing/2010/main" val="0"/>
              </a:ext>
            </a:extLst>
          </a:blip>
          <a:srcRect t="2615"/>
          <a:stretch/>
        </p:blipFill>
        <p:spPr>
          <a:xfrm>
            <a:off x="20" y="1282"/>
            <a:ext cx="12191980" cy="6856718"/>
          </a:xfrm>
          <a:prstGeom prst="rect">
            <a:avLst/>
          </a:prstGeom>
        </p:spPr>
      </p:pic>
    </p:spTree>
    <p:extLst>
      <p:ext uri="{BB962C8B-B14F-4D97-AF65-F5344CB8AC3E}">
        <p14:creationId xmlns:p14="http://schemas.microsoft.com/office/powerpoint/2010/main" val="2856586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C131E-98B4-67F6-F4E2-541D545F91B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7323707-0F6F-5ECD-F67C-0CCB620AA8AC}"/>
              </a:ext>
            </a:extLst>
          </p:cNvPr>
          <p:cNvSpPr txBox="1"/>
          <p:nvPr/>
        </p:nvSpPr>
        <p:spPr>
          <a:xfrm>
            <a:off x="4554795" y="412956"/>
            <a:ext cx="7316734" cy="52475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4800" b="1" i="0" u="sng" strike="noStrike" kern="1200" cap="none" spc="0" normalizeH="0" baseline="0" noProof="0" dirty="0">
                <a:ln>
                  <a:noFill/>
                </a:ln>
                <a:solidFill>
                  <a:srgbClr val="FF0000"/>
                </a:solidFill>
                <a:effectLst/>
                <a:uLnTx/>
                <a:uFillTx/>
                <a:latin typeface="Brush Script MT" panose="03060802040406070304" pitchFamily="66" charset="0"/>
                <a:ea typeface="+mn-ea"/>
                <a:cs typeface="+mn-cs"/>
              </a:rPr>
              <a:t>Dr DNS Choudhary award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800" b="0" i="0" u="sng"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4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He took Rewa Medical college to a great height as a Dean (1969-71).</a:t>
            </a:r>
            <a:endParaRPr kumimoji="0" lang="en-IN" sz="34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4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He was a great teacher, a great administrator and a noble heart.</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4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Award for the overall “Best Free Paper of the Year” by a RLM is awarded in his memory</a:t>
            </a:r>
            <a:r>
              <a:rPr kumimoji="0" lang="en-GB" sz="35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 </a:t>
            </a:r>
            <a:endParaRPr kumimoji="0" lang="en-IN" sz="35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 name="Picture 2" descr="A close up of a person&#10;&#10;Description automatically generated">
            <a:extLst>
              <a:ext uri="{FF2B5EF4-FFF2-40B4-BE49-F238E27FC236}">
                <a16:creationId xmlns:a16="http://schemas.microsoft.com/office/drawing/2014/main" id="{F366CDDC-0C9E-1C4B-A77F-7611011827EE}"/>
              </a:ext>
            </a:extLst>
          </p:cNvPr>
          <p:cNvPicPr>
            <a:picLocks noChangeAspect="1"/>
          </p:cNvPicPr>
          <p:nvPr/>
        </p:nvPicPr>
        <p:blipFill rotWithShape="1">
          <a:blip r:embed="rId2">
            <a:extLst>
              <a:ext uri="{28A0092B-C50C-407E-A947-70E740481C1C}">
                <a14:useLocalDpi xmlns:a14="http://schemas.microsoft.com/office/drawing/2010/main" val="0"/>
              </a:ext>
            </a:extLst>
          </a:blip>
          <a:srcRect l="18455" t="16009" r="17819" b="14155"/>
          <a:stretch/>
        </p:blipFill>
        <p:spPr>
          <a:xfrm>
            <a:off x="541690" y="555703"/>
            <a:ext cx="3695075" cy="5427938"/>
          </a:xfrm>
          <a:prstGeom prst="rect">
            <a:avLst/>
          </a:prstGeom>
          <a:ln>
            <a:noFill/>
          </a:ln>
          <a:effectLst>
            <a:softEdge rad="112500"/>
          </a:effectLst>
        </p:spPr>
      </p:pic>
      <p:pic>
        <p:nvPicPr>
          <p:cNvPr id="4" name="Picture 3" descr="A logo of a state ophthalmic society&#10;&#10;Description automatically generated">
            <a:extLst>
              <a:ext uri="{FF2B5EF4-FFF2-40B4-BE49-F238E27FC236}">
                <a16:creationId xmlns:a16="http://schemas.microsoft.com/office/drawing/2014/main" id="{670600F9-56E0-3404-CAA2-F144E7018E4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49" b="90251" l="10000" r="90000">
                        <a14:foregroundMark x1="44630" y1="90251" x2="44630" y2="90251"/>
                        <a14:foregroundMark x1="44074" y1="27855" x2="36852" y2="36490"/>
                        <a14:foregroundMark x1="36852" y1="36490" x2="33333" y2="46240"/>
                        <a14:foregroundMark x1="33333" y1="46240" x2="31852" y2="58774"/>
                        <a14:foregroundMark x1="31852" y1="58774" x2="42407" y2="78830"/>
                        <a14:foregroundMark x1="42407" y1="78830" x2="65370" y2="71309"/>
                        <a14:foregroundMark x1="65370" y1="71309" x2="69259" y2="57939"/>
                        <a14:foregroundMark x1="69259" y1="57939" x2="70370" y2="40390"/>
                        <a14:foregroundMark x1="70370" y1="40390" x2="56852" y2="32591"/>
                        <a14:foregroundMark x1="56852" y1="32591" x2="43148" y2="29526"/>
                        <a14:foregroundMark x1="43148" y1="29526" x2="49630" y2="26184"/>
                        <a14:foregroundMark x1="49630" y1="26184" x2="57593" y2="30919"/>
                        <a14:foregroundMark x1="57593" y1="30919" x2="54074" y2="28412"/>
                        <a14:foregroundMark x1="42778" y1="29248" x2="31481" y2="38440"/>
                        <a14:foregroundMark x1="31481" y1="38440" x2="31852" y2="58217"/>
                        <a14:foregroundMark x1="31852" y1="58217" x2="46852" y2="68524"/>
                        <a14:foregroundMark x1="46852" y1="68524" x2="60000" y2="59889"/>
                        <a14:foregroundMark x1="60000" y1="59889" x2="65185" y2="47632"/>
                        <a14:foregroundMark x1="65185" y1="47632" x2="55556" y2="31476"/>
                        <a14:foregroundMark x1="55556" y1="31476" x2="37222" y2="26741"/>
                        <a14:foregroundMark x1="57593" y1="31198" x2="51481" y2="26462"/>
                        <a14:foregroundMark x1="51481" y1="26462" x2="37778" y2="31476"/>
                        <a14:foregroundMark x1="37778" y1="31476" x2="37407" y2="54318"/>
                        <a14:foregroundMark x1="37407" y1="54318" x2="60556" y2="48189"/>
                        <a14:foregroundMark x1="60556" y1="48189" x2="57778" y2="31755"/>
                        <a14:foregroundMark x1="57778" y1="31755" x2="55000" y2="29248"/>
                        <a14:foregroundMark x1="55000" y1="29248" x2="39815" y2="41504"/>
                        <a14:foregroundMark x1="39815" y1="41504" x2="41667" y2="56546"/>
                        <a14:foregroundMark x1="41667" y1="56546" x2="52037" y2="42897"/>
                        <a14:foregroundMark x1="52037" y1="42897" x2="48333" y2="32591"/>
                        <a14:foregroundMark x1="48333" y1="32591" x2="46296" y2="32591"/>
                        <a14:foregroundMark x1="44074" y1="30084" x2="28889" y2="49304"/>
                        <a14:foregroundMark x1="28889" y1="49304" x2="37037" y2="62953"/>
                        <a14:foregroundMark x1="37037" y1="62953" x2="43704" y2="44290"/>
                        <a14:foregroundMark x1="43704" y1="44290" x2="42963" y2="36490"/>
                        <a14:foregroundMark x1="42593" y1="35655" x2="31296" y2="51253"/>
                        <a14:foregroundMark x1="31296" y1="51253" x2="37407" y2="49304"/>
                        <a14:foregroundMark x1="37407" y1="49304" x2="38519" y2="35097"/>
                        <a14:foregroundMark x1="38519" y1="35097" x2="37407" y2="34262"/>
                        <a14:foregroundMark x1="56296" y1="35933" x2="61667" y2="50975"/>
                        <a14:foregroundMark x1="61667" y1="50975" x2="71852" y2="61560"/>
                        <a14:foregroundMark x1="71852" y1="61560" x2="73333" y2="44847"/>
                        <a14:foregroundMark x1="73333" y1="44847" x2="62593" y2="33148"/>
                        <a14:foregroundMark x1="62593" y1="33148" x2="59259" y2="33426"/>
                        <a14:foregroundMark x1="59074" y1="34819" x2="60926" y2="46240"/>
                        <a14:foregroundMark x1="60926" y1="46240" x2="67222" y2="56546"/>
                        <a14:foregroundMark x1="67222" y1="56546" x2="70741" y2="40390"/>
                        <a14:foregroundMark x1="70741" y1="40390" x2="59630" y2="30084"/>
                        <a14:foregroundMark x1="59630" y1="30084" x2="57593" y2="30084"/>
                        <a14:foregroundMark x1="52222" y1="44011" x2="45741" y2="47075"/>
                        <a14:foregroundMark x1="45741" y1="47075" x2="42037" y2="64345"/>
                        <a14:foregroundMark x1="42037" y1="64345" x2="60370" y2="60446"/>
                        <a14:foregroundMark x1="60370" y1="60446" x2="51111" y2="47075"/>
                        <a14:foregroundMark x1="51111" y1="47075" x2="46111" y2="47075"/>
                        <a14:foregroundMark x1="44815" y1="52646" x2="53519" y2="59610"/>
                        <a14:foregroundMark x1="53519" y1="59610" x2="47222" y2="49304"/>
                        <a14:foregroundMark x1="47222" y1="49304" x2="43704" y2="50139"/>
                        <a14:foregroundMark x1="40185" y1="64067" x2="45185" y2="80501"/>
                        <a14:foregroundMark x1="45185" y1="80501" x2="64074" y2="73259"/>
                        <a14:foregroundMark x1="64074" y1="73259" x2="56481" y2="60724"/>
                        <a14:foregroundMark x1="56481" y1="60724" x2="48704" y2="61003"/>
                        <a14:foregroundMark x1="42407" y1="67688" x2="45000" y2="76880"/>
                        <a14:foregroundMark x1="45000" y1="76880" x2="55556" y2="81058"/>
                        <a14:foregroundMark x1="55556" y1="81058" x2="52037" y2="64903"/>
                        <a14:foregroundMark x1="52037" y1="64903" x2="46296" y2="61838"/>
                        <a14:foregroundMark x1="45926" y1="62674" x2="52037" y2="71866"/>
                        <a14:foregroundMark x1="52037" y1="71866" x2="50185" y2="63510"/>
                      </a14:backgroundRemoval>
                    </a14:imgEffect>
                  </a14:imgLayer>
                </a14:imgProps>
              </a:ext>
              <a:ext uri="{28A0092B-C50C-407E-A947-70E740481C1C}">
                <a14:useLocalDpi xmlns:a14="http://schemas.microsoft.com/office/drawing/2010/main" val="0"/>
              </a:ext>
            </a:extLst>
          </a:blip>
          <a:stretch>
            <a:fillRect/>
          </a:stretch>
        </p:blipFill>
        <p:spPr>
          <a:xfrm>
            <a:off x="10317000" y="232339"/>
            <a:ext cx="2017474" cy="1341620"/>
          </a:xfrm>
          <a:prstGeom prst="rect">
            <a:avLst/>
          </a:prstGeom>
        </p:spPr>
      </p:pic>
    </p:spTree>
    <p:extLst>
      <p:ext uri="{BB962C8B-B14F-4D97-AF65-F5344CB8AC3E}">
        <p14:creationId xmlns:p14="http://schemas.microsoft.com/office/powerpoint/2010/main" val="1658577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circle with text and balloons&#10;&#10;Description automatically generated">
            <a:extLst>
              <a:ext uri="{FF2B5EF4-FFF2-40B4-BE49-F238E27FC236}">
                <a16:creationId xmlns:a16="http://schemas.microsoft.com/office/drawing/2014/main" id="{7EBAA847-116C-75F6-1764-5B40E17A7F03}"/>
              </a:ext>
            </a:extLst>
          </p:cNvPr>
          <p:cNvPicPr>
            <a:picLocks noChangeAspect="1"/>
          </p:cNvPicPr>
          <p:nvPr/>
        </p:nvPicPr>
        <p:blipFill>
          <a:blip r:embed="rId2">
            <a:extLst>
              <a:ext uri="{28A0092B-C50C-407E-A947-70E740481C1C}">
                <a14:useLocalDpi xmlns:a14="http://schemas.microsoft.com/office/drawing/2010/main" val="0"/>
              </a:ext>
            </a:extLst>
          </a:blip>
          <a:srcRect l="560" r="312" b="1"/>
          <a:stretch/>
        </p:blipFill>
        <p:spPr>
          <a:xfrm>
            <a:off x="20" y="1282"/>
            <a:ext cx="12191980" cy="6856718"/>
          </a:xfrm>
          <a:prstGeom prst="rect">
            <a:avLst/>
          </a:prstGeom>
        </p:spPr>
      </p:pic>
    </p:spTree>
    <p:extLst>
      <p:ext uri="{BB962C8B-B14F-4D97-AF65-F5344CB8AC3E}">
        <p14:creationId xmlns:p14="http://schemas.microsoft.com/office/powerpoint/2010/main" val="2813598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B5503-8A06-4443-7BD0-5BEA8E22A35E}"/>
              </a:ext>
            </a:extLst>
          </p:cNvPr>
          <p:cNvSpPr>
            <a:spLocks noGrp="1"/>
          </p:cNvSpPr>
          <p:nvPr>
            <p:ph type="title"/>
          </p:nvPr>
        </p:nvSpPr>
        <p:spPr>
          <a:xfrm>
            <a:off x="742073" y="171385"/>
            <a:ext cx="5353927" cy="1246175"/>
          </a:xfrm>
        </p:spPr>
        <p:txBody>
          <a:bodyPr>
            <a:normAutofit/>
          </a:bodyPr>
          <a:lstStyle/>
          <a:p>
            <a:pPr algn="l"/>
            <a:r>
              <a:rPr lang="en-US" sz="4800" b="1" u="sng" dirty="0">
                <a:solidFill>
                  <a:srgbClr val="FF0000"/>
                </a:solidFill>
                <a:latin typeface="Brush Script MT" panose="03060802040406070304" pitchFamily="66" charset="0"/>
              </a:rPr>
              <a:t>Dr H C  Setiya award</a:t>
            </a:r>
          </a:p>
        </p:txBody>
      </p:sp>
      <p:sp>
        <p:nvSpPr>
          <p:cNvPr id="3" name="Content Placeholder 2">
            <a:extLst>
              <a:ext uri="{FF2B5EF4-FFF2-40B4-BE49-F238E27FC236}">
                <a16:creationId xmlns:a16="http://schemas.microsoft.com/office/drawing/2014/main" id="{1C9512D8-D9C5-056D-BA04-35A3D2A0E2F1}"/>
              </a:ext>
            </a:extLst>
          </p:cNvPr>
          <p:cNvSpPr>
            <a:spLocks noGrp="1"/>
          </p:cNvSpPr>
          <p:nvPr>
            <p:ph idx="1"/>
          </p:nvPr>
        </p:nvSpPr>
        <p:spPr>
          <a:xfrm>
            <a:off x="232025" y="1355414"/>
            <a:ext cx="7484111" cy="3935469"/>
          </a:xfrm>
        </p:spPr>
        <p:txBody>
          <a:bodyPr>
            <a:noAutofit/>
          </a:bodyPr>
          <a:lstStyle/>
          <a:p>
            <a:pPr>
              <a:buFont typeface="Arial" panose="020B0604020202020204" pitchFamily="34" charset="0"/>
              <a:buChar char="•"/>
            </a:pPr>
            <a:r>
              <a:rPr lang="en-US" sz="2200" b="1" dirty="0">
                <a:latin typeface="Abadi" panose="020B0604020104020204" pitchFamily="34" charset="0"/>
                <a:ea typeface="Times New Roman" panose="02020603050405020304" pitchFamily="18" charset="0"/>
              </a:rPr>
              <a:t>C</a:t>
            </a:r>
            <a:r>
              <a:rPr lang="en-US" sz="2200" b="1" dirty="0">
                <a:effectLst/>
                <a:latin typeface="Abadi" panose="020B0604020104020204" pitchFamily="34" charset="0"/>
                <a:ea typeface="Times New Roman" panose="02020603050405020304" pitchFamily="18" charset="0"/>
              </a:rPr>
              <a:t>ompleted his MS in ophthalmology from GRMC, Gwalior he went on to establish </a:t>
            </a:r>
            <a:r>
              <a:rPr lang="en-US" sz="2200" b="1" dirty="0">
                <a:effectLst/>
                <a:latin typeface="Abadi" panose="020B0604020104020204" pitchFamily="34" charset="0"/>
                <a:ea typeface="Calibri" panose="020F0502020204030204" pitchFamily="34" charset="0"/>
                <a:cs typeface="Mangal" panose="02040503050203030202" pitchFamily="18" charset="0"/>
              </a:rPr>
              <a:t> Jeevan Jyoti Netralaya.</a:t>
            </a:r>
          </a:p>
          <a:p>
            <a:pPr>
              <a:buFont typeface="Arial" panose="020B0604020202020204" pitchFamily="34" charset="0"/>
              <a:buChar char="•"/>
            </a:pPr>
            <a:r>
              <a:rPr lang="en-US" sz="2200" b="1" dirty="0">
                <a:latin typeface="Abadi" panose="020B0604020104020204" pitchFamily="34" charset="0"/>
                <a:ea typeface="Times New Roman" panose="02020603050405020304" pitchFamily="18" charset="0"/>
              </a:rPr>
              <a:t>P</a:t>
            </a:r>
            <a:r>
              <a:rPr lang="en-US" sz="2200" b="1" dirty="0">
                <a:effectLst/>
                <a:latin typeface="Abadi" panose="020B0604020104020204" pitchFamily="34" charset="0"/>
                <a:ea typeface="Times New Roman" panose="02020603050405020304" pitchFamily="18" charset="0"/>
              </a:rPr>
              <a:t>assionate advocate for vision restoration, and community eye health</a:t>
            </a:r>
            <a:r>
              <a:rPr lang="en-US" sz="2200" b="1" dirty="0">
                <a:latin typeface="Abadi" panose="020B0604020104020204" pitchFamily="34" charset="0"/>
                <a:ea typeface="Times New Roman" panose="02020603050405020304" pitchFamily="18" charset="0"/>
              </a:rPr>
              <a:t>.</a:t>
            </a:r>
          </a:p>
          <a:p>
            <a:pPr>
              <a:buFont typeface="Arial" panose="020B0604020202020204" pitchFamily="34" charset="0"/>
              <a:buChar char="•"/>
            </a:pPr>
            <a:r>
              <a:rPr lang="en-US" sz="2200" b="1" dirty="0">
                <a:effectLst/>
                <a:latin typeface="Abadi" panose="020B0604020104020204" pitchFamily="34" charset="0"/>
                <a:ea typeface="Calibri" panose="020F0502020204030204" pitchFamily="34" charset="0"/>
                <a:cs typeface="Mangal" panose="02040503050203030202" pitchFamily="18" charset="0"/>
              </a:rPr>
              <a:t>Was given a special honor in Community service by the late Madhav Rao Scindia ji </a:t>
            </a:r>
            <a:endParaRPr lang="en-US" sz="2200" b="1" dirty="0">
              <a:latin typeface="Abadi" panose="020B0604020104020204" pitchFamily="34" charset="0"/>
              <a:ea typeface="Calibri" panose="020F0502020204030204" pitchFamily="34" charset="0"/>
              <a:cs typeface="Mangal" panose="02040503050203030202" pitchFamily="18" charset="0"/>
            </a:endParaRPr>
          </a:p>
          <a:p>
            <a:pPr>
              <a:buFont typeface="Arial" panose="020B0604020202020204" pitchFamily="34" charset="0"/>
              <a:buChar char="•"/>
            </a:pPr>
            <a:r>
              <a:rPr lang="en-US" sz="2200" b="1" dirty="0">
                <a:effectLst/>
                <a:latin typeface="Abadi" panose="020B0604020104020204" pitchFamily="34" charset="0"/>
                <a:ea typeface="Calibri" panose="020F0502020204030204" pitchFamily="34" charset="0"/>
                <a:cs typeface="Mangal" panose="02040503050203030202" pitchFamily="18" charset="0"/>
              </a:rPr>
              <a:t>Pioneer member who helped set up Birla Institute of Medical Sciences in Gwalior 1981 now a 300 bedded multispecialty hospital </a:t>
            </a:r>
          </a:p>
          <a:p>
            <a:pPr>
              <a:buFont typeface="Arial" panose="020B0604020202020204" pitchFamily="34" charset="0"/>
              <a:buChar char="•"/>
            </a:pPr>
            <a:r>
              <a:rPr lang="en-US" sz="2200" b="1" dirty="0">
                <a:latin typeface="Abadi" panose="020B0604020104020204" pitchFamily="34" charset="0"/>
                <a:ea typeface="Times New Roman" panose="02020603050405020304" pitchFamily="18" charset="0"/>
              </a:rPr>
              <a:t>P</a:t>
            </a:r>
            <a:r>
              <a:rPr lang="en-US" sz="2200" b="1" dirty="0">
                <a:effectLst/>
                <a:latin typeface="Abadi" panose="020B0604020104020204" pitchFamily="34" charset="0"/>
                <a:ea typeface="Times New Roman" panose="02020603050405020304" pitchFamily="18" charset="0"/>
              </a:rPr>
              <a:t>resident of MPSOS for 2004 -2005 when the award was first given</a:t>
            </a:r>
          </a:p>
          <a:p>
            <a:pPr>
              <a:buFont typeface="Arial" panose="020B0604020202020204" pitchFamily="34" charset="0"/>
              <a:buChar char="•"/>
            </a:pPr>
            <a:r>
              <a:rPr lang="en-GB" sz="2200" b="1" dirty="0">
                <a:effectLst/>
                <a:latin typeface="Abadi" panose="020B0604020104020204" pitchFamily="34" charset="0"/>
                <a:ea typeface="Times New Roman" panose="02020603050405020304" pitchFamily="18" charset="0"/>
              </a:rPr>
              <a:t>Video Award for the best video on “Management of the surgical complication” presented by RLM</a:t>
            </a:r>
            <a:endParaRPr lang="en-US" sz="2200" b="1" dirty="0">
              <a:effectLst/>
              <a:latin typeface="Abadi" panose="020B0604020104020204" pitchFamily="34" charset="0"/>
              <a:ea typeface="Times New Roman" panose="02020603050405020304" pitchFamily="18" charset="0"/>
            </a:endParaRPr>
          </a:p>
        </p:txBody>
      </p:sp>
      <p:pic>
        <p:nvPicPr>
          <p:cNvPr id="4" name="Picture 3" descr="A logo of a state ophthalmic society&#10;&#10;Description automatically generated">
            <a:extLst>
              <a:ext uri="{FF2B5EF4-FFF2-40B4-BE49-F238E27FC236}">
                <a16:creationId xmlns:a16="http://schemas.microsoft.com/office/drawing/2014/main" id="{0E692D82-88D3-13F1-EB6F-DAD938EF3FC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49" b="90251" l="10000" r="90000">
                        <a14:foregroundMark x1="44630" y1="90251" x2="44630" y2="90251"/>
                        <a14:foregroundMark x1="44074" y1="27855" x2="36852" y2="36490"/>
                        <a14:foregroundMark x1="36852" y1="36490" x2="33333" y2="46240"/>
                        <a14:foregroundMark x1="33333" y1="46240" x2="31852" y2="58774"/>
                        <a14:foregroundMark x1="31852" y1="58774" x2="42407" y2="78830"/>
                        <a14:foregroundMark x1="42407" y1="78830" x2="65370" y2="71309"/>
                        <a14:foregroundMark x1="65370" y1="71309" x2="69259" y2="57939"/>
                        <a14:foregroundMark x1="69259" y1="57939" x2="70370" y2="40390"/>
                        <a14:foregroundMark x1="70370" y1="40390" x2="56852" y2="32591"/>
                        <a14:foregroundMark x1="56852" y1="32591" x2="43148" y2="29526"/>
                        <a14:foregroundMark x1="43148" y1="29526" x2="49630" y2="26184"/>
                        <a14:foregroundMark x1="49630" y1="26184" x2="57593" y2="30919"/>
                        <a14:foregroundMark x1="57593" y1="30919" x2="54074" y2="28412"/>
                        <a14:foregroundMark x1="42778" y1="29248" x2="31481" y2="38440"/>
                        <a14:foregroundMark x1="31481" y1="38440" x2="31852" y2="58217"/>
                        <a14:foregroundMark x1="31852" y1="58217" x2="46852" y2="68524"/>
                        <a14:foregroundMark x1="46852" y1="68524" x2="60000" y2="59889"/>
                        <a14:foregroundMark x1="60000" y1="59889" x2="65185" y2="47632"/>
                        <a14:foregroundMark x1="65185" y1="47632" x2="55556" y2="31476"/>
                        <a14:foregroundMark x1="55556" y1="31476" x2="37222" y2="26741"/>
                        <a14:foregroundMark x1="57593" y1="31198" x2="51481" y2="26462"/>
                        <a14:foregroundMark x1="51481" y1="26462" x2="37778" y2="31476"/>
                        <a14:foregroundMark x1="37778" y1="31476" x2="37407" y2="54318"/>
                        <a14:foregroundMark x1="37407" y1="54318" x2="60556" y2="48189"/>
                        <a14:foregroundMark x1="60556" y1="48189" x2="57778" y2="31755"/>
                        <a14:foregroundMark x1="57778" y1="31755" x2="55000" y2="29248"/>
                        <a14:foregroundMark x1="55000" y1="29248" x2="39815" y2="41504"/>
                        <a14:foregroundMark x1="39815" y1="41504" x2="41667" y2="56546"/>
                        <a14:foregroundMark x1="41667" y1="56546" x2="52037" y2="42897"/>
                        <a14:foregroundMark x1="52037" y1="42897" x2="48333" y2="32591"/>
                        <a14:foregroundMark x1="48333" y1="32591" x2="46296" y2="32591"/>
                        <a14:foregroundMark x1="44074" y1="30084" x2="28889" y2="49304"/>
                        <a14:foregroundMark x1="28889" y1="49304" x2="37037" y2="62953"/>
                        <a14:foregroundMark x1="37037" y1="62953" x2="43704" y2="44290"/>
                        <a14:foregroundMark x1="43704" y1="44290" x2="42963" y2="36490"/>
                        <a14:foregroundMark x1="42593" y1="35655" x2="31296" y2="51253"/>
                        <a14:foregroundMark x1="31296" y1="51253" x2="37407" y2="49304"/>
                        <a14:foregroundMark x1="37407" y1="49304" x2="38519" y2="35097"/>
                        <a14:foregroundMark x1="38519" y1="35097" x2="37407" y2="34262"/>
                        <a14:foregroundMark x1="56296" y1="35933" x2="61667" y2="50975"/>
                        <a14:foregroundMark x1="61667" y1="50975" x2="71852" y2="61560"/>
                        <a14:foregroundMark x1="71852" y1="61560" x2="73333" y2="44847"/>
                        <a14:foregroundMark x1="73333" y1="44847" x2="62593" y2="33148"/>
                        <a14:foregroundMark x1="62593" y1="33148" x2="59259" y2="33426"/>
                        <a14:foregroundMark x1="59074" y1="34819" x2="60926" y2="46240"/>
                        <a14:foregroundMark x1="60926" y1="46240" x2="67222" y2="56546"/>
                        <a14:foregroundMark x1="67222" y1="56546" x2="70741" y2="40390"/>
                        <a14:foregroundMark x1="70741" y1="40390" x2="59630" y2="30084"/>
                        <a14:foregroundMark x1="59630" y1="30084" x2="57593" y2="30084"/>
                        <a14:foregroundMark x1="52222" y1="44011" x2="45741" y2="47075"/>
                        <a14:foregroundMark x1="45741" y1="47075" x2="42037" y2="64345"/>
                        <a14:foregroundMark x1="42037" y1="64345" x2="60370" y2="60446"/>
                        <a14:foregroundMark x1="60370" y1="60446" x2="51111" y2="47075"/>
                        <a14:foregroundMark x1="51111" y1="47075" x2="46111" y2="47075"/>
                        <a14:foregroundMark x1="44815" y1="52646" x2="53519" y2="59610"/>
                        <a14:foregroundMark x1="53519" y1="59610" x2="47222" y2="49304"/>
                        <a14:foregroundMark x1="47222" y1="49304" x2="43704" y2="50139"/>
                        <a14:foregroundMark x1="40185" y1="64067" x2="45185" y2="80501"/>
                        <a14:foregroundMark x1="45185" y1="80501" x2="64074" y2="73259"/>
                        <a14:foregroundMark x1="64074" y1="73259" x2="56481" y2="60724"/>
                        <a14:foregroundMark x1="56481" y1="60724" x2="48704" y2="61003"/>
                        <a14:foregroundMark x1="42407" y1="67688" x2="45000" y2="76880"/>
                        <a14:foregroundMark x1="45000" y1="76880" x2="55556" y2="81058"/>
                        <a14:foregroundMark x1="55556" y1="81058" x2="52037" y2="64903"/>
                        <a14:foregroundMark x1="52037" y1="64903" x2="46296" y2="61838"/>
                        <a14:foregroundMark x1="45926" y1="62674" x2="52037" y2="71866"/>
                        <a14:foregroundMark x1="52037" y1="71866" x2="50185" y2="63510"/>
                      </a14:backgroundRemoval>
                    </a14:imgEffect>
                  </a14:imgLayer>
                </a14:imgProps>
              </a:ext>
              <a:ext uri="{28A0092B-C50C-407E-A947-70E740481C1C}">
                <a14:useLocalDpi xmlns:a14="http://schemas.microsoft.com/office/drawing/2010/main" val="0"/>
              </a:ext>
            </a:extLst>
          </a:blip>
          <a:stretch>
            <a:fillRect/>
          </a:stretch>
        </p:blipFill>
        <p:spPr>
          <a:xfrm>
            <a:off x="8573833" y="-76886"/>
            <a:ext cx="2125984" cy="1413779"/>
          </a:xfrm>
          <a:prstGeom prst="rect">
            <a:avLst/>
          </a:prstGeom>
        </p:spPr>
      </p:pic>
      <p:grpSp>
        <p:nvGrpSpPr>
          <p:cNvPr id="8" name="Group 7">
            <a:extLst>
              <a:ext uri="{FF2B5EF4-FFF2-40B4-BE49-F238E27FC236}">
                <a16:creationId xmlns:a16="http://schemas.microsoft.com/office/drawing/2014/main" id="{5A24EA1A-26E4-08D7-9352-F703FE76D7D6}"/>
              </a:ext>
            </a:extLst>
          </p:cNvPr>
          <p:cNvGrpSpPr/>
          <p:nvPr/>
        </p:nvGrpSpPr>
        <p:grpSpPr>
          <a:xfrm>
            <a:off x="8075733" y="1417560"/>
            <a:ext cx="3595710" cy="5171971"/>
            <a:chOff x="7595551" y="171384"/>
            <a:chExt cx="4243839" cy="5795059"/>
          </a:xfrm>
        </p:grpSpPr>
        <p:pic>
          <p:nvPicPr>
            <p:cNvPr id="5" name="Picture 4">
              <a:extLst>
                <a:ext uri="{FF2B5EF4-FFF2-40B4-BE49-F238E27FC236}">
                  <a16:creationId xmlns:a16="http://schemas.microsoft.com/office/drawing/2014/main" id="{3B6BF19F-6EE2-9EF8-7710-0E81DA826C34}"/>
                </a:ext>
              </a:extLst>
            </p:cNvPr>
            <p:cNvPicPr>
              <a:picLocks noChangeAspect="1"/>
            </p:cNvPicPr>
            <p:nvPr/>
          </p:nvPicPr>
          <p:blipFill rotWithShape="1">
            <a:blip r:embed="rId4">
              <a:extLst>
                <a:ext uri="{28A0092B-C50C-407E-A947-70E740481C1C}">
                  <a14:useLocalDpi xmlns:a14="http://schemas.microsoft.com/office/drawing/2010/main" val="0"/>
                </a:ext>
              </a:extLst>
            </a:blip>
            <a:srcRect l="10331" t="8335" r="13338" b="10949"/>
            <a:stretch/>
          </p:blipFill>
          <p:spPr>
            <a:xfrm>
              <a:off x="7595551" y="171384"/>
              <a:ext cx="4243839" cy="5272836"/>
            </a:xfrm>
            <a:prstGeom prst="rect">
              <a:avLst/>
            </a:prstGeom>
            <a:ln>
              <a:noFill/>
            </a:ln>
            <a:effectLst>
              <a:softEdge rad="112500"/>
            </a:effectLst>
          </p:spPr>
        </p:pic>
        <p:sp>
          <p:nvSpPr>
            <p:cNvPr id="7" name="TextBox 6">
              <a:extLst>
                <a:ext uri="{FF2B5EF4-FFF2-40B4-BE49-F238E27FC236}">
                  <a16:creationId xmlns:a16="http://schemas.microsoft.com/office/drawing/2014/main" id="{98A5D5B6-9421-1CEF-9F07-0D56AAD6A0A5}"/>
                </a:ext>
              </a:extLst>
            </p:cNvPr>
            <p:cNvSpPr txBox="1"/>
            <p:nvPr/>
          </p:nvSpPr>
          <p:spPr>
            <a:xfrm>
              <a:off x="8707412" y="5597111"/>
              <a:ext cx="226538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Dr H C  Setiya </a:t>
              </a:r>
              <a:endParaRPr kumimoji="0" lang="en-IN"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grpSp>
    </p:spTree>
    <p:extLst>
      <p:ext uri="{BB962C8B-B14F-4D97-AF65-F5344CB8AC3E}">
        <p14:creationId xmlns:p14="http://schemas.microsoft.com/office/powerpoint/2010/main" val="1958450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 name="Group 4">
            <a:extLst>
              <a:ext uri="{FF2B5EF4-FFF2-40B4-BE49-F238E27FC236}">
                <a16:creationId xmlns:a16="http://schemas.microsoft.com/office/drawing/2014/main" id="{C19D6CA8-5C74-A970-3313-83586F61EF76}"/>
              </a:ext>
            </a:extLst>
          </p:cNvPr>
          <p:cNvGrpSpPr/>
          <p:nvPr/>
        </p:nvGrpSpPr>
        <p:grpSpPr>
          <a:xfrm>
            <a:off x="-1504" y="1282"/>
            <a:ext cx="12191980" cy="6856718"/>
            <a:chOff x="20" y="1282"/>
            <a:chExt cx="12191980" cy="6856718"/>
          </a:xfrm>
        </p:grpSpPr>
        <p:pic>
          <p:nvPicPr>
            <p:cNvPr id="3" name="Picture 2" descr="A person in a blue shirt&#10;&#10;Description automatically generated">
              <a:extLst>
                <a:ext uri="{FF2B5EF4-FFF2-40B4-BE49-F238E27FC236}">
                  <a16:creationId xmlns:a16="http://schemas.microsoft.com/office/drawing/2014/main" id="{FF9B1FAC-7BB0-46CE-D417-78596DEDDBDE}"/>
                </a:ext>
              </a:extLst>
            </p:cNvPr>
            <p:cNvPicPr>
              <a:picLocks noChangeAspect="1"/>
            </p:cNvPicPr>
            <p:nvPr/>
          </p:nvPicPr>
          <p:blipFill>
            <a:blip r:embed="rId2">
              <a:extLst>
                <a:ext uri="{28A0092B-C50C-407E-A947-70E740481C1C}">
                  <a14:useLocalDpi xmlns:a14="http://schemas.microsoft.com/office/drawing/2010/main" val="0"/>
                </a:ext>
              </a:extLst>
            </a:blip>
            <a:srcRect l="338" r="87" b="-1"/>
            <a:stretch/>
          </p:blipFill>
          <p:spPr>
            <a:xfrm>
              <a:off x="20" y="1282"/>
              <a:ext cx="12191980" cy="6856718"/>
            </a:xfrm>
            <a:prstGeom prst="rect">
              <a:avLst/>
            </a:prstGeom>
          </p:spPr>
        </p:pic>
        <p:pic>
          <p:nvPicPr>
            <p:cNvPr id="4" name="Picture 3" descr="A person wearing a blue scrubs and a blue cap&#10;&#10;Description automatically generated">
              <a:extLst>
                <a:ext uri="{FF2B5EF4-FFF2-40B4-BE49-F238E27FC236}">
                  <a16:creationId xmlns:a16="http://schemas.microsoft.com/office/drawing/2014/main" id="{17337994-701A-6267-4202-816163E2D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781" y="1241690"/>
              <a:ext cx="3642511" cy="3427292"/>
            </a:xfrm>
            <a:prstGeom prst="ellipse">
              <a:avLst/>
            </a:prstGeom>
          </p:spPr>
        </p:pic>
      </p:grpSp>
    </p:spTree>
    <p:extLst>
      <p:ext uri="{BB962C8B-B14F-4D97-AF65-F5344CB8AC3E}">
        <p14:creationId xmlns:p14="http://schemas.microsoft.com/office/powerpoint/2010/main" val="1617945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DF67A-A9E3-B54B-30E3-82735BEA2AC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BA890A2-1F0A-F5AE-3742-B4CA09E14ADD}"/>
              </a:ext>
            </a:extLst>
          </p:cNvPr>
          <p:cNvSpPr txBox="1"/>
          <p:nvPr/>
        </p:nvSpPr>
        <p:spPr>
          <a:xfrm>
            <a:off x="4572001" y="345206"/>
            <a:ext cx="7277333" cy="69249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4800" b="1" i="0" u="sng" strike="noStrike" kern="1200" cap="none" spc="0" normalizeH="0" baseline="0" noProof="0" dirty="0">
                <a:ln>
                  <a:noFill/>
                </a:ln>
                <a:solidFill>
                  <a:srgbClr val="FF0000"/>
                </a:solidFill>
                <a:effectLst/>
                <a:uLnTx/>
                <a:uFillTx/>
                <a:latin typeface="Brush Script MT" panose="03060802040406070304" pitchFamily="66" charset="0"/>
                <a:ea typeface="+mn-ea"/>
                <a:cs typeface="+mn-cs"/>
              </a:rPr>
              <a:t>Prof. B. Shukla award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IN" sz="44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Every 3rd year. Best “Grass Root Free Paper” by a RLM working/practicing at a district level or below.</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MAMS, then FAMS from National Academy of Medical Sciences</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1st Indian to get PhD from University of London</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1st Indian Ophthalmologist to be awarded  D.Sc. (Jiwaji Univ.)</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His thesis was quoted in Duke Elder book</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Award: Every 3rd year. Best “Grass Root Free Paper” by a RLM working/practicing at a district level or below.</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1"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3600" b="1"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pic>
        <p:nvPicPr>
          <p:cNvPr id="2" name="Picture 1" descr="A logo of a state ophthalmic society&#10;&#10;Description automatically generated">
            <a:extLst>
              <a:ext uri="{FF2B5EF4-FFF2-40B4-BE49-F238E27FC236}">
                <a16:creationId xmlns:a16="http://schemas.microsoft.com/office/drawing/2014/main" id="{8E3688AD-07F7-EB82-73AB-F05624FA16C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49" b="90251" l="10000" r="90000">
                        <a14:foregroundMark x1="44630" y1="90251" x2="44630" y2="90251"/>
                        <a14:foregroundMark x1="44074" y1="27855" x2="36852" y2="36490"/>
                        <a14:foregroundMark x1="36852" y1="36490" x2="33333" y2="46240"/>
                        <a14:foregroundMark x1="33333" y1="46240" x2="31852" y2="58774"/>
                        <a14:foregroundMark x1="31852" y1="58774" x2="42407" y2="78830"/>
                        <a14:foregroundMark x1="42407" y1="78830" x2="65370" y2="71309"/>
                        <a14:foregroundMark x1="65370" y1="71309" x2="69259" y2="57939"/>
                        <a14:foregroundMark x1="69259" y1="57939" x2="70370" y2="40390"/>
                        <a14:foregroundMark x1="70370" y1="40390" x2="56852" y2="32591"/>
                        <a14:foregroundMark x1="56852" y1="32591" x2="43148" y2="29526"/>
                        <a14:foregroundMark x1="43148" y1="29526" x2="49630" y2="26184"/>
                        <a14:foregroundMark x1="49630" y1="26184" x2="57593" y2="30919"/>
                        <a14:foregroundMark x1="57593" y1="30919" x2="54074" y2="28412"/>
                        <a14:foregroundMark x1="42778" y1="29248" x2="31481" y2="38440"/>
                        <a14:foregroundMark x1="31481" y1="38440" x2="31852" y2="58217"/>
                        <a14:foregroundMark x1="31852" y1="58217" x2="46852" y2="68524"/>
                        <a14:foregroundMark x1="46852" y1="68524" x2="60000" y2="59889"/>
                        <a14:foregroundMark x1="60000" y1="59889" x2="65185" y2="47632"/>
                        <a14:foregroundMark x1="65185" y1="47632" x2="55556" y2="31476"/>
                        <a14:foregroundMark x1="55556" y1="31476" x2="37222" y2="26741"/>
                        <a14:foregroundMark x1="57593" y1="31198" x2="51481" y2="26462"/>
                        <a14:foregroundMark x1="51481" y1="26462" x2="37778" y2="31476"/>
                        <a14:foregroundMark x1="37778" y1="31476" x2="37407" y2="54318"/>
                        <a14:foregroundMark x1="37407" y1="54318" x2="60556" y2="48189"/>
                        <a14:foregroundMark x1="60556" y1="48189" x2="57778" y2="31755"/>
                        <a14:foregroundMark x1="57778" y1="31755" x2="55000" y2="29248"/>
                        <a14:foregroundMark x1="55000" y1="29248" x2="39815" y2="41504"/>
                        <a14:foregroundMark x1="39815" y1="41504" x2="41667" y2="56546"/>
                        <a14:foregroundMark x1="41667" y1="56546" x2="52037" y2="42897"/>
                        <a14:foregroundMark x1="52037" y1="42897" x2="48333" y2="32591"/>
                        <a14:foregroundMark x1="48333" y1="32591" x2="46296" y2="32591"/>
                        <a14:foregroundMark x1="44074" y1="30084" x2="28889" y2="49304"/>
                        <a14:foregroundMark x1="28889" y1="49304" x2="37037" y2="62953"/>
                        <a14:foregroundMark x1="37037" y1="62953" x2="43704" y2="44290"/>
                        <a14:foregroundMark x1="43704" y1="44290" x2="42963" y2="36490"/>
                        <a14:foregroundMark x1="42593" y1="35655" x2="31296" y2="51253"/>
                        <a14:foregroundMark x1="31296" y1="51253" x2="37407" y2="49304"/>
                        <a14:foregroundMark x1="37407" y1="49304" x2="38519" y2="35097"/>
                        <a14:foregroundMark x1="38519" y1="35097" x2="37407" y2="34262"/>
                        <a14:foregroundMark x1="56296" y1="35933" x2="61667" y2="50975"/>
                        <a14:foregroundMark x1="61667" y1="50975" x2="71852" y2="61560"/>
                        <a14:foregroundMark x1="71852" y1="61560" x2="73333" y2="44847"/>
                        <a14:foregroundMark x1="73333" y1="44847" x2="62593" y2="33148"/>
                        <a14:foregroundMark x1="62593" y1="33148" x2="59259" y2="33426"/>
                        <a14:foregroundMark x1="59074" y1="34819" x2="60926" y2="46240"/>
                        <a14:foregroundMark x1="60926" y1="46240" x2="67222" y2="56546"/>
                        <a14:foregroundMark x1="67222" y1="56546" x2="70741" y2="40390"/>
                        <a14:foregroundMark x1="70741" y1="40390" x2="59630" y2="30084"/>
                        <a14:foregroundMark x1="59630" y1="30084" x2="57593" y2="30084"/>
                        <a14:foregroundMark x1="52222" y1="44011" x2="45741" y2="47075"/>
                        <a14:foregroundMark x1="45741" y1="47075" x2="42037" y2="64345"/>
                        <a14:foregroundMark x1="42037" y1="64345" x2="60370" y2="60446"/>
                        <a14:foregroundMark x1="60370" y1="60446" x2="51111" y2="47075"/>
                        <a14:foregroundMark x1="51111" y1="47075" x2="46111" y2="47075"/>
                        <a14:foregroundMark x1="44815" y1="52646" x2="53519" y2="59610"/>
                        <a14:foregroundMark x1="53519" y1="59610" x2="47222" y2="49304"/>
                        <a14:foregroundMark x1="47222" y1="49304" x2="43704" y2="50139"/>
                        <a14:foregroundMark x1="40185" y1="64067" x2="45185" y2="80501"/>
                        <a14:foregroundMark x1="45185" y1="80501" x2="64074" y2="73259"/>
                        <a14:foregroundMark x1="64074" y1="73259" x2="56481" y2="60724"/>
                        <a14:foregroundMark x1="56481" y1="60724" x2="48704" y2="61003"/>
                        <a14:foregroundMark x1="42407" y1="67688" x2="45000" y2="76880"/>
                        <a14:foregroundMark x1="45000" y1="76880" x2="55556" y2="81058"/>
                        <a14:foregroundMark x1="55556" y1="81058" x2="52037" y2="64903"/>
                        <a14:foregroundMark x1="52037" y1="64903" x2="46296" y2="61838"/>
                        <a14:foregroundMark x1="45926" y1="62674" x2="52037" y2="71866"/>
                        <a14:foregroundMark x1="52037" y1="71866" x2="50185" y2="63510"/>
                      </a14:backgroundRemoval>
                    </a14:imgEffect>
                  </a14:imgLayer>
                </a14:imgProps>
              </a:ext>
              <a:ext uri="{28A0092B-C50C-407E-A947-70E740481C1C}">
                <a14:useLocalDpi xmlns:a14="http://schemas.microsoft.com/office/drawing/2010/main" val="0"/>
              </a:ext>
            </a:extLst>
          </a:blip>
          <a:stretch>
            <a:fillRect/>
          </a:stretch>
        </p:blipFill>
        <p:spPr>
          <a:xfrm>
            <a:off x="9845110" y="58303"/>
            <a:ext cx="2144832" cy="1426313"/>
          </a:xfrm>
          <a:prstGeom prst="rect">
            <a:avLst/>
          </a:prstGeom>
        </p:spPr>
      </p:pic>
      <p:grpSp>
        <p:nvGrpSpPr>
          <p:cNvPr id="9" name="Group 8">
            <a:extLst>
              <a:ext uri="{FF2B5EF4-FFF2-40B4-BE49-F238E27FC236}">
                <a16:creationId xmlns:a16="http://schemas.microsoft.com/office/drawing/2014/main" id="{5C116BBB-10B1-0D1B-F340-C3FD121EA5F1}"/>
              </a:ext>
            </a:extLst>
          </p:cNvPr>
          <p:cNvGrpSpPr/>
          <p:nvPr/>
        </p:nvGrpSpPr>
        <p:grpSpPr>
          <a:xfrm>
            <a:off x="342666" y="674557"/>
            <a:ext cx="3929531" cy="5476991"/>
            <a:chOff x="342666" y="316241"/>
            <a:chExt cx="4181475" cy="5835307"/>
          </a:xfrm>
        </p:grpSpPr>
        <p:pic>
          <p:nvPicPr>
            <p:cNvPr id="6" name="Picture 5" descr="An old person wearing glasses and a suit&#10;&#10;Description automatically generated">
              <a:extLst>
                <a:ext uri="{FF2B5EF4-FFF2-40B4-BE49-F238E27FC236}">
                  <a16:creationId xmlns:a16="http://schemas.microsoft.com/office/drawing/2014/main" id="{16B50CDA-3CD7-8420-D07D-F209214F7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666" y="316241"/>
              <a:ext cx="4181475" cy="5229225"/>
            </a:xfrm>
            <a:prstGeom prst="rect">
              <a:avLst/>
            </a:prstGeom>
            <a:ln>
              <a:noFill/>
            </a:ln>
            <a:effectLst>
              <a:softEdge rad="112500"/>
            </a:effectLst>
          </p:spPr>
        </p:pic>
        <p:sp>
          <p:nvSpPr>
            <p:cNvPr id="8" name="TextBox 7">
              <a:extLst>
                <a:ext uri="{FF2B5EF4-FFF2-40B4-BE49-F238E27FC236}">
                  <a16:creationId xmlns:a16="http://schemas.microsoft.com/office/drawing/2014/main" id="{E6AA5D2D-BCDE-557C-0CB3-BE086A6E2439}"/>
                </a:ext>
              </a:extLst>
            </p:cNvPr>
            <p:cNvSpPr txBox="1"/>
            <p:nvPr/>
          </p:nvSpPr>
          <p:spPr>
            <a:xfrm>
              <a:off x="1931858" y="5751438"/>
              <a:ext cx="193560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Prof. B. Shukla</a:t>
              </a:r>
              <a:endParaRPr kumimoji="0" lang="en-IN" sz="20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grpSp>
    </p:spTree>
    <p:extLst>
      <p:ext uri="{BB962C8B-B14F-4D97-AF65-F5344CB8AC3E}">
        <p14:creationId xmlns:p14="http://schemas.microsoft.com/office/powerpoint/2010/main" val="686448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miling for a picture&#10;&#10;Description automatically generated">
            <a:extLst>
              <a:ext uri="{FF2B5EF4-FFF2-40B4-BE49-F238E27FC236}">
                <a16:creationId xmlns:a16="http://schemas.microsoft.com/office/drawing/2014/main" id="{6E9B7A8B-193F-79EE-3742-2969ADEA144B}"/>
              </a:ext>
            </a:extLst>
          </p:cNvPr>
          <p:cNvPicPr>
            <a:picLocks noChangeAspect="1"/>
          </p:cNvPicPr>
          <p:nvPr/>
        </p:nvPicPr>
        <p:blipFill>
          <a:blip r:embed="rId2">
            <a:extLst>
              <a:ext uri="{28A0092B-C50C-407E-A947-70E740481C1C}">
                <a14:useLocalDpi xmlns:a14="http://schemas.microsoft.com/office/drawing/2010/main" val="0"/>
              </a:ext>
            </a:extLst>
          </a:blip>
          <a:srcRect r="872" b="1"/>
          <a:stretch/>
        </p:blipFill>
        <p:spPr>
          <a:xfrm>
            <a:off x="20" y="1282"/>
            <a:ext cx="12191980" cy="6856718"/>
          </a:xfrm>
          <a:prstGeom prst="rect">
            <a:avLst/>
          </a:prstGeom>
        </p:spPr>
      </p:pic>
    </p:spTree>
    <p:extLst>
      <p:ext uri="{BB962C8B-B14F-4D97-AF65-F5344CB8AC3E}">
        <p14:creationId xmlns:p14="http://schemas.microsoft.com/office/powerpoint/2010/main" val="196243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54AB0-F6BA-D8F2-08DA-03B36EB74F5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441E67E-C6B4-B5DB-1F34-AE9261AEF71B}"/>
              </a:ext>
            </a:extLst>
          </p:cNvPr>
          <p:cNvSpPr txBox="1"/>
          <p:nvPr/>
        </p:nvSpPr>
        <p:spPr>
          <a:xfrm>
            <a:off x="4439257" y="606175"/>
            <a:ext cx="6543817" cy="54065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4800" b="1" i="0" u="sng" strike="noStrike" kern="1200" cap="none" spc="0" normalizeH="0" baseline="0" noProof="0" dirty="0">
                <a:ln>
                  <a:noFill/>
                </a:ln>
                <a:solidFill>
                  <a:srgbClr val="FF0000"/>
                </a:solidFill>
                <a:effectLst/>
                <a:uLnTx/>
                <a:uFillTx/>
                <a:latin typeface="Brush Script MT" panose="03060802040406070304" pitchFamily="66" charset="0"/>
                <a:ea typeface="+mn-ea"/>
                <a:cs typeface="+mn-cs"/>
              </a:rPr>
              <a:t>Prof R. P Dhanda award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The first successful corneal transplant was performed by Prof. RP Dhanda in Indore. </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Most of the keratoplasty work in India, in the years until 1970s, was performed by   Dr  RP Dhanda and Dr Kalevar.</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Award-Every 3rd year. Best free paper on “Cornea” by a RLM.</a:t>
            </a:r>
            <a:endParaRPr kumimoji="0" lang="en-IN" sz="2800" b="1"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pic>
        <p:nvPicPr>
          <p:cNvPr id="2" name="Picture 1" descr="A logo of a state ophthalmic society&#10;&#10;Description automatically generated">
            <a:extLst>
              <a:ext uri="{FF2B5EF4-FFF2-40B4-BE49-F238E27FC236}">
                <a16:creationId xmlns:a16="http://schemas.microsoft.com/office/drawing/2014/main" id="{5124BB99-9C9E-0224-D383-59116FA28C5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49" b="90251" l="10000" r="90000">
                        <a14:foregroundMark x1="44630" y1="90251" x2="44630" y2="90251"/>
                        <a14:foregroundMark x1="44074" y1="27855" x2="36852" y2="36490"/>
                        <a14:foregroundMark x1="36852" y1="36490" x2="33333" y2="46240"/>
                        <a14:foregroundMark x1="33333" y1="46240" x2="31852" y2="58774"/>
                        <a14:foregroundMark x1="31852" y1="58774" x2="42407" y2="78830"/>
                        <a14:foregroundMark x1="42407" y1="78830" x2="65370" y2="71309"/>
                        <a14:foregroundMark x1="65370" y1="71309" x2="69259" y2="57939"/>
                        <a14:foregroundMark x1="69259" y1="57939" x2="70370" y2="40390"/>
                        <a14:foregroundMark x1="70370" y1="40390" x2="56852" y2="32591"/>
                        <a14:foregroundMark x1="56852" y1="32591" x2="43148" y2="29526"/>
                        <a14:foregroundMark x1="43148" y1="29526" x2="49630" y2="26184"/>
                        <a14:foregroundMark x1="49630" y1="26184" x2="57593" y2="30919"/>
                        <a14:foregroundMark x1="57593" y1="30919" x2="54074" y2="28412"/>
                        <a14:foregroundMark x1="42778" y1="29248" x2="31481" y2="38440"/>
                        <a14:foregroundMark x1="31481" y1="38440" x2="31852" y2="58217"/>
                        <a14:foregroundMark x1="31852" y1="58217" x2="46852" y2="68524"/>
                        <a14:foregroundMark x1="46852" y1="68524" x2="60000" y2="59889"/>
                        <a14:foregroundMark x1="60000" y1="59889" x2="65185" y2="47632"/>
                        <a14:foregroundMark x1="65185" y1="47632" x2="55556" y2="31476"/>
                        <a14:foregroundMark x1="55556" y1="31476" x2="37222" y2="26741"/>
                        <a14:foregroundMark x1="57593" y1="31198" x2="51481" y2="26462"/>
                        <a14:foregroundMark x1="51481" y1="26462" x2="37778" y2="31476"/>
                        <a14:foregroundMark x1="37778" y1="31476" x2="37407" y2="54318"/>
                        <a14:foregroundMark x1="37407" y1="54318" x2="60556" y2="48189"/>
                        <a14:foregroundMark x1="60556" y1="48189" x2="57778" y2="31755"/>
                        <a14:foregroundMark x1="57778" y1="31755" x2="55000" y2="29248"/>
                        <a14:foregroundMark x1="55000" y1="29248" x2="39815" y2="41504"/>
                        <a14:foregroundMark x1="39815" y1="41504" x2="41667" y2="56546"/>
                        <a14:foregroundMark x1="41667" y1="56546" x2="52037" y2="42897"/>
                        <a14:foregroundMark x1="52037" y1="42897" x2="48333" y2="32591"/>
                        <a14:foregroundMark x1="48333" y1="32591" x2="46296" y2="32591"/>
                        <a14:foregroundMark x1="44074" y1="30084" x2="28889" y2="49304"/>
                        <a14:foregroundMark x1="28889" y1="49304" x2="37037" y2="62953"/>
                        <a14:foregroundMark x1="37037" y1="62953" x2="43704" y2="44290"/>
                        <a14:foregroundMark x1="43704" y1="44290" x2="42963" y2="36490"/>
                        <a14:foregroundMark x1="42593" y1="35655" x2="31296" y2="51253"/>
                        <a14:foregroundMark x1="31296" y1="51253" x2="37407" y2="49304"/>
                        <a14:foregroundMark x1="37407" y1="49304" x2="38519" y2="35097"/>
                        <a14:foregroundMark x1="38519" y1="35097" x2="37407" y2="34262"/>
                        <a14:foregroundMark x1="56296" y1="35933" x2="61667" y2="50975"/>
                        <a14:foregroundMark x1="61667" y1="50975" x2="71852" y2="61560"/>
                        <a14:foregroundMark x1="71852" y1="61560" x2="73333" y2="44847"/>
                        <a14:foregroundMark x1="73333" y1="44847" x2="62593" y2="33148"/>
                        <a14:foregroundMark x1="62593" y1="33148" x2="59259" y2="33426"/>
                        <a14:foregroundMark x1="59074" y1="34819" x2="60926" y2="46240"/>
                        <a14:foregroundMark x1="60926" y1="46240" x2="67222" y2="56546"/>
                        <a14:foregroundMark x1="67222" y1="56546" x2="70741" y2="40390"/>
                        <a14:foregroundMark x1="70741" y1="40390" x2="59630" y2="30084"/>
                        <a14:foregroundMark x1="59630" y1="30084" x2="57593" y2="30084"/>
                        <a14:foregroundMark x1="52222" y1="44011" x2="45741" y2="47075"/>
                        <a14:foregroundMark x1="45741" y1="47075" x2="42037" y2="64345"/>
                        <a14:foregroundMark x1="42037" y1="64345" x2="60370" y2="60446"/>
                        <a14:foregroundMark x1="60370" y1="60446" x2="51111" y2="47075"/>
                        <a14:foregroundMark x1="51111" y1="47075" x2="46111" y2="47075"/>
                        <a14:foregroundMark x1="44815" y1="52646" x2="53519" y2="59610"/>
                        <a14:foregroundMark x1="53519" y1="59610" x2="47222" y2="49304"/>
                        <a14:foregroundMark x1="47222" y1="49304" x2="43704" y2="50139"/>
                        <a14:foregroundMark x1="40185" y1="64067" x2="45185" y2="80501"/>
                        <a14:foregroundMark x1="45185" y1="80501" x2="64074" y2="73259"/>
                        <a14:foregroundMark x1="64074" y1="73259" x2="56481" y2="60724"/>
                        <a14:foregroundMark x1="56481" y1="60724" x2="48704" y2="61003"/>
                        <a14:foregroundMark x1="42407" y1="67688" x2="45000" y2="76880"/>
                        <a14:foregroundMark x1="45000" y1="76880" x2="55556" y2="81058"/>
                        <a14:foregroundMark x1="55556" y1="81058" x2="52037" y2="64903"/>
                        <a14:foregroundMark x1="52037" y1="64903" x2="46296" y2="61838"/>
                        <a14:foregroundMark x1="45926" y1="62674" x2="52037" y2="71866"/>
                        <a14:foregroundMark x1="52037" y1="71866" x2="50185" y2="63510"/>
                      </a14:backgroundRemoval>
                    </a14:imgEffect>
                  </a14:imgLayer>
                </a14:imgProps>
              </a:ext>
              <a:ext uri="{28A0092B-C50C-407E-A947-70E740481C1C}">
                <a14:useLocalDpi xmlns:a14="http://schemas.microsoft.com/office/drawing/2010/main" val="0"/>
              </a:ext>
            </a:extLst>
          </a:blip>
          <a:stretch>
            <a:fillRect/>
          </a:stretch>
        </p:blipFill>
        <p:spPr>
          <a:xfrm>
            <a:off x="10022954" y="12622"/>
            <a:ext cx="2714301" cy="1805010"/>
          </a:xfrm>
          <a:prstGeom prst="rect">
            <a:avLst/>
          </a:prstGeom>
        </p:spPr>
      </p:pic>
      <p:grpSp>
        <p:nvGrpSpPr>
          <p:cNvPr id="7" name="Group 6">
            <a:extLst>
              <a:ext uri="{FF2B5EF4-FFF2-40B4-BE49-F238E27FC236}">
                <a16:creationId xmlns:a16="http://schemas.microsoft.com/office/drawing/2014/main" id="{143198B3-CC18-1D50-29BE-2ACE2B04E8A9}"/>
              </a:ext>
            </a:extLst>
          </p:cNvPr>
          <p:cNvGrpSpPr/>
          <p:nvPr/>
        </p:nvGrpSpPr>
        <p:grpSpPr>
          <a:xfrm>
            <a:off x="547853" y="885121"/>
            <a:ext cx="3604422" cy="5426697"/>
            <a:chOff x="547853" y="885121"/>
            <a:chExt cx="3604422" cy="5426697"/>
          </a:xfrm>
        </p:grpSpPr>
        <p:pic>
          <p:nvPicPr>
            <p:cNvPr id="6" name="Picture 5" descr="A person in a suit&#10;&#10;Description automatically generated">
              <a:extLst>
                <a:ext uri="{FF2B5EF4-FFF2-40B4-BE49-F238E27FC236}">
                  <a16:creationId xmlns:a16="http://schemas.microsoft.com/office/drawing/2014/main" id="{79D9367C-7495-FCD6-B084-21B1AF528A0E}"/>
                </a:ext>
              </a:extLst>
            </p:cNvPr>
            <p:cNvPicPr>
              <a:picLocks noChangeAspect="1"/>
            </p:cNvPicPr>
            <p:nvPr/>
          </p:nvPicPr>
          <p:blipFill rotWithShape="1">
            <a:blip r:embed="rId5">
              <a:extLst>
                <a:ext uri="{28A0092B-C50C-407E-A947-70E740481C1C}">
                  <a14:useLocalDpi xmlns:a14="http://schemas.microsoft.com/office/drawing/2010/main" val="0"/>
                </a:ext>
              </a:extLst>
            </a:blip>
            <a:srcRect r="12114"/>
            <a:stretch/>
          </p:blipFill>
          <p:spPr>
            <a:xfrm>
              <a:off x="547853" y="885121"/>
              <a:ext cx="3604422" cy="4869129"/>
            </a:xfrm>
            <a:prstGeom prst="rect">
              <a:avLst/>
            </a:prstGeom>
            <a:ln>
              <a:noFill/>
            </a:ln>
            <a:effectLst>
              <a:softEdge rad="112500"/>
            </a:effectLst>
          </p:spPr>
        </p:pic>
        <p:sp>
          <p:nvSpPr>
            <p:cNvPr id="4" name="TextBox 3">
              <a:extLst>
                <a:ext uri="{FF2B5EF4-FFF2-40B4-BE49-F238E27FC236}">
                  <a16:creationId xmlns:a16="http://schemas.microsoft.com/office/drawing/2014/main" id="{AF49601B-79F4-9E26-BABA-DC79FD0ACF54}"/>
                </a:ext>
              </a:extLst>
            </p:cNvPr>
            <p:cNvSpPr txBox="1"/>
            <p:nvPr/>
          </p:nvSpPr>
          <p:spPr>
            <a:xfrm>
              <a:off x="1096501" y="5850153"/>
              <a:ext cx="270409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Prof R. P Dhanda </a:t>
              </a:r>
              <a:endParaRPr kumimoji="0" lang="en-IN" sz="24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grpSp>
    </p:spTree>
    <p:extLst>
      <p:ext uri="{BB962C8B-B14F-4D97-AF65-F5344CB8AC3E}">
        <p14:creationId xmlns:p14="http://schemas.microsoft.com/office/powerpoint/2010/main" val="2379831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taking a selfie&#10;&#10;Description automatically generated">
            <a:extLst>
              <a:ext uri="{FF2B5EF4-FFF2-40B4-BE49-F238E27FC236}">
                <a16:creationId xmlns:a16="http://schemas.microsoft.com/office/drawing/2014/main" id="{869D5221-4617-93EB-EB62-93066A01D6D7}"/>
              </a:ext>
            </a:extLst>
          </p:cNvPr>
          <p:cNvPicPr>
            <a:picLocks noChangeAspect="1"/>
          </p:cNvPicPr>
          <p:nvPr/>
        </p:nvPicPr>
        <p:blipFill>
          <a:blip r:embed="rId2">
            <a:extLst>
              <a:ext uri="{28A0092B-C50C-407E-A947-70E740481C1C}">
                <a14:useLocalDpi xmlns:a14="http://schemas.microsoft.com/office/drawing/2010/main" val="0"/>
              </a:ext>
            </a:extLst>
          </a:blip>
          <a:srcRect l="1283" r="32"/>
          <a:stretch/>
        </p:blipFill>
        <p:spPr>
          <a:xfrm>
            <a:off x="20" y="1282"/>
            <a:ext cx="12191980" cy="6856718"/>
          </a:xfrm>
          <a:prstGeom prst="rect">
            <a:avLst/>
          </a:prstGeom>
        </p:spPr>
      </p:pic>
    </p:spTree>
    <p:extLst>
      <p:ext uri="{BB962C8B-B14F-4D97-AF65-F5344CB8AC3E}">
        <p14:creationId xmlns:p14="http://schemas.microsoft.com/office/powerpoint/2010/main" val="3560785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blue shirt&#10;&#10;Description automatically generated">
            <a:extLst>
              <a:ext uri="{FF2B5EF4-FFF2-40B4-BE49-F238E27FC236}">
                <a16:creationId xmlns:a16="http://schemas.microsoft.com/office/drawing/2014/main" id="{394C803A-0530-7B86-7B49-11C814A72A2D}"/>
              </a:ext>
            </a:extLst>
          </p:cNvPr>
          <p:cNvPicPr>
            <a:picLocks noChangeAspect="1"/>
          </p:cNvPicPr>
          <p:nvPr/>
        </p:nvPicPr>
        <p:blipFill>
          <a:blip r:embed="rId2">
            <a:extLst>
              <a:ext uri="{28A0092B-C50C-407E-A947-70E740481C1C}">
                <a14:useLocalDpi xmlns:a14="http://schemas.microsoft.com/office/drawing/2010/main" val="0"/>
              </a:ext>
            </a:extLst>
          </a:blip>
          <a:srcRect l="426" r="-1" b="-1"/>
          <a:stretch/>
        </p:blipFill>
        <p:spPr>
          <a:xfrm>
            <a:off x="20" y="1282"/>
            <a:ext cx="12191980" cy="6856718"/>
          </a:xfrm>
          <a:prstGeom prst="rect">
            <a:avLst/>
          </a:prstGeom>
        </p:spPr>
      </p:pic>
    </p:spTree>
    <p:extLst>
      <p:ext uri="{BB962C8B-B14F-4D97-AF65-F5344CB8AC3E}">
        <p14:creationId xmlns:p14="http://schemas.microsoft.com/office/powerpoint/2010/main" val="3985812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54AB0-F6BA-D8F2-08DA-03B36EB74F5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441E67E-C6B4-B5DB-1F34-AE9261AEF71B}"/>
              </a:ext>
            </a:extLst>
          </p:cNvPr>
          <p:cNvSpPr txBox="1"/>
          <p:nvPr/>
        </p:nvSpPr>
        <p:spPr>
          <a:xfrm>
            <a:off x="4439257" y="195753"/>
            <a:ext cx="7485417" cy="62478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4800" b="1" i="0" u="sng" strike="noStrike" kern="1200" cap="none" spc="0" normalizeH="0" baseline="0" noProof="0" dirty="0">
                <a:ln>
                  <a:noFill/>
                </a:ln>
                <a:solidFill>
                  <a:srgbClr val="FF0000"/>
                </a:solidFill>
                <a:effectLst/>
                <a:uLnTx/>
                <a:uFillTx/>
                <a:latin typeface="Brush Script MT" panose="03060802040406070304" pitchFamily="66" charset="0"/>
                <a:ea typeface="+mn-ea"/>
                <a:cs typeface="+mn-cs"/>
              </a:rPr>
              <a:t>Prof R. P Dhanda award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The first successful corneal transplant was performed by Prof. RP Dhanda in Indore. </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Most of the keratoplasty work in India, in the years until 1970s, was performed by   Dr  RP Dhanda and Dr Kalevar.</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Award-Every 3rd year: Given to a Regular Life Member/Honorary RLM with a minimum of 20 years standing and outstanding community service in Ophthalmology.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Also, every 3rd year. Best free paper on “Cornea” by a RLM.</a:t>
            </a:r>
            <a:endParaRPr kumimoji="0" lang="en-IN" sz="280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pic>
        <p:nvPicPr>
          <p:cNvPr id="2" name="Picture 1" descr="A logo of a state ophthalmic society&#10;&#10;Description automatically generated">
            <a:extLst>
              <a:ext uri="{FF2B5EF4-FFF2-40B4-BE49-F238E27FC236}">
                <a16:creationId xmlns:a16="http://schemas.microsoft.com/office/drawing/2014/main" id="{5124BB99-9C9E-0224-D383-59116FA28C5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49" b="90251" l="10000" r="90000">
                        <a14:foregroundMark x1="44630" y1="90251" x2="44630" y2="90251"/>
                        <a14:foregroundMark x1="44074" y1="27855" x2="36852" y2="36490"/>
                        <a14:foregroundMark x1="36852" y1="36490" x2="33333" y2="46240"/>
                        <a14:foregroundMark x1="33333" y1="46240" x2="31852" y2="58774"/>
                        <a14:foregroundMark x1="31852" y1="58774" x2="42407" y2="78830"/>
                        <a14:foregroundMark x1="42407" y1="78830" x2="65370" y2="71309"/>
                        <a14:foregroundMark x1="65370" y1="71309" x2="69259" y2="57939"/>
                        <a14:foregroundMark x1="69259" y1="57939" x2="70370" y2="40390"/>
                        <a14:foregroundMark x1="70370" y1="40390" x2="56852" y2="32591"/>
                        <a14:foregroundMark x1="56852" y1="32591" x2="43148" y2="29526"/>
                        <a14:foregroundMark x1="43148" y1="29526" x2="49630" y2="26184"/>
                        <a14:foregroundMark x1="49630" y1="26184" x2="57593" y2="30919"/>
                        <a14:foregroundMark x1="57593" y1="30919" x2="54074" y2="28412"/>
                        <a14:foregroundMark x1="42778" y1="29248" x2="31481" y2="38440"/>
                        <a14:foregroundMark x1="31481" y1="38440" x2="31852" y2="58217"/>
                        <a14:foregroundMark x1="31852" y1="58217" x2="46852" y2="68524"/>
                        <a14:foregroundMark x1="46852" y1="68524" x2="60000" y2="59889"/>
                        <a14:foregroundMark x1="60000" y1="59889" x2="65185" y2="47632"/>
                        <a14:foregroundMark x1="65185" y1="47632" x2="55556" y2="31476"/>
                        <a14:foregroundMark x1="55556" y1="31476" x2="37222" y2="26741"/>
                        <a14:foregroundMark x1="57593" y1="31198" x2="51481" y2="26462"/>
                        <a14:foregroundMark x1="51481" y1="26462" x2="37778" y2="31476"/>
                        <a14:foregroundMark x1="37778" y1="31476" x2="37407" y2="54318"/>
                        <a14:foregroundMark x1="37407" y1="54318" x2="60556" y2="48189"/>
                        <a14:foregroundMark x1="60556" y1="48189" x2="57778" y2="31755"/>
                        <a14:foregroundMark x1="57778" y1="31755" x2="55000" y2="29248"/>
                        <a14:foregroundMark x1="55000" y1="29248" x2="39815" y2="41504"/>
                        <a14:foregroundMark x1="39815" y1="41504" x2="41667" y2="56546"/>
                        <a14:foregroundMark x1="41667" y1="56546" x2="52037" y2="42897"/>
                        <a14:foregroundMark x1="52037" y1="42897" x2="48333" y2="32591"/>
                        <a14:foregroundMark x1="48333" y1="32591" x2="46296" y2="32591"/>
                        <a14:foregroundMark x1="44074" y1="30084" x2="28889" y2="49304"/>
                        <a14:foregroundMark x1="28889" y1="49304" x2="37037" y2="62953"/>
                        <a14:foregroundMark x1="37037" y1="62953" x2="43704" y2="44290"/>
                        <a14:foregroundMark x1="43704" y1="44290" x2="42963" y2="36490"/>
                        <a14:foregroundMark x1="42593" y1="35655" x2="31296" y2="51253"/>
                        <a14:foregroundMark x1="31296" y1="51253" x2="37407" y2="49304"/>
                        <a14:foregroundMark x1="37407" y1="49304" x2="38519" y2="35097"/>
                        <a14:foregroundMark x1="38519" y1="35097" x2="37407" y2="34262"/>
                        <a14:foregroundMark x1="56296" y1="35933" x2="61667" y2="50975"/>
                        <a14:foregroundMark x1="61667" y1="50975" x2="71852" y2="61560"/>
                        <a14:foregroundMark x1="71852" y1="61560" x2="73333" y2="44847"/>
                        <a14:foregroundMark x1="73333" y1="44847" x2="62593" y2="33148"/>
                        <a14:foregroundMark x1="62593" y1="33148" x2="59259" y2="33426"/>
                        <a14:foregroundMark x1="59074" y1="34819" x2="60926" y2="46240"/>
                        <a14:foregroundMark x1="60926" y1="46240" x2="67222" y2="56546"/>
                        <a14:foregroundMark x1="67222" y1="56546" x2="70741" y2="40390"/>
                        <a14:foregroundMark x1="70741" y1="40390" x2="59630" y2="30084"/>
                        <a14:foregroundMark x1="59630" y1="30084" x2="57593" y2="30084"/>
                        <a14:foregroundMark x1="52222" y1="44011" x2="45741" y2="47075"/>
                        <a14:foregroundMark x1="45741" y1="47075" x2="42037" y2="64345"/>
                        <a14:foregroundMark x1="42037" y1="64345" x2="60370" y2="60446"/>
                        <a14:foregroundMark x1="60370" y1="60446" x2="51111" y2="47075"/>
                        <a14:foregroundMark x1="51111" y1="47075" x2="46111" y2="47075"/>
                        <a14:foregroundMark x1="44815" y1="52646" x2="53519" y2="59610"/>
                        <a14:foregroundMark x1="53519" y1="59610" x2="47222" y2="49304"/>
                        <a14:foregroundMark x1="47222" y1="49304" x2="43704" y2="50139"/>
                        <a14:foregroundMark x1="40185" y1="64067" x2="45185" y2="80501"/>
                        <a14:foregroundMark x1="45185" y1="80501" x2="64074" y2="73259"/>
                        <a14:foregroundMark x1="64074" y1="73259" x2="56481" y2="60724"/>
                        <a14:foregroundMark x1="56481" y1="60724" x2="48704" y2="61003"/>
                        <a14:foregroundMark x1="42407" y1="67688" x2="45000" y2="76880"/>
                        <a14:foregroundMark x1="45000" y1="76880" x2="55556" y2="81058"/>
                        <a14:foregroundMark x1="55556" y1="81058" x2="52037" y2="64903"/>
                        <a14:foregroundMark x1="52037" y1="64903" x2="46296" y2="61838"/>
                        <a14:foregroundMark x1="45926" y1="62674" x2="52037" y2="71866"/>
                        <a14:foregroundMark x1="52037" y1="71866" x2="50185" y2="63510"/>
                      </a14:backgroundRemoval>
                    </a14:imgEffect>
                  </a14:imgLayer>
                </a14:imgProps>
              </a:ext>
              <a:ext uri="{28A0092B-C50C-407E-A947-70E740481C1C}">
                <a14:useLocalDpi xmlns:a14="http://schemas.microsoft.com/office/drawing/2010/main" val="0"/>
              </a:ext>
            </a:extLst>
          </a:blip>
          <a:stretch>
            <a:fillRect/>
          </a:stretch>
        </p:blipFill>
        <p:spPr>
          <a:xfrm>
            <a:off x="9959640" y="-223117"/>
            <a:ext cx="2714301" cy="1805010"/>
          </a:xfrm>
          <a:prstGeom prst="rect">
            <a:avLst/>
          </a:prstGeom>
        </p:spPr>
      </p:pic>
      <p:grpSp>
        <p:nvGrpSpPr>
          <p:cNvPr id="7" name="Group 6">
            <a:extLst>
              <a:ext uri="{FF2B5EF4-FFF2-40B4-BE49-F238E27FC236}">
                <a16:creationId xmlns:a16="http://schemas.microsoft.com/office/drawing/2014/main" id="{143198B3-CC18-1D50-29BE-2ACE2B04E8A9}"/>
              </a:ext>
            </a:extLst>
          </p:cNvPr>
          <p:cNvGrpSpPr/>
          <p:nvPr/>
        </p:nvGrpSpPr>
        <p:grpSpPr>
          <a:xfrm>
            <a:off x="547853" y="885121"/>
            <a:ext cx="3604422" cy="5426697"/>
            <a:chOff x="547853" y="885121"/>
            <a:chExt cx="3604422" cy="5426697"/>
          </a:xfrm>
        </p:grpSpPr>
        <p:pic>
          <p:nvPicPr>
            <p:cNvPr id="6" name="Picture 5" descr="A person in a suit&#10;&#10;Description automatically generated">
              <a:extLst>
                <a:ext uri="{FF2B5EF4-FFF2-40B4-BE49-F238E27FC236}">
                  <a16:creationId xmlns:a16="http://schemas.microsoft.com/office/drawing/2014/main" id="{79D9367C-7495-FCD6-B084-21B1AF528A0E}"/>
                </a:ext>
              </a:extLst>
            </p:cNvPr>
            <p:cNvPicPr>
              <a:picLocks noChangeAspect="1"/>
            </p:cNvPicPr>
            <p:nvPr/>
          </p:nvPicPr>
          <p:blipFill rotWithShape="1">
            <a:blip r:embed="rId5">
              <a:extLst>
                <a:ext uri="{28A0092B-C50C-407E-A947-70E740481C1C}">
                  <a14:useLocalDpi xmlns:a14="http://schemas.microsoft.com/office/drawing/2010/main" val="0"/>
                </a:ext>
              </a:extLst>
            </a:blip>
            <a:srcRect r="12114"/>
            <a:stretch/>
          </p:blipFill>
          <p:spPr>
            <a:xfrm>
              <a:off x="547853" y="885121"/>
              <a:ext cx="3604422" cy="4869129"/>
            </a:xfrm>
            <a:prstGeom prst="rect">
              <a:avLst/>
            </a:prstGeom>
            <a:ln>
              <a:noFill/>
            </a:ln>
            <a:effectLst>
              <a:softEdge rad="112500"/>
            </a:effectLst>
          </p:spPr>
        </p:pic>
        <p:sp>
          <p:nvSpPr>
            <p:cNvPr id="4" name="TextBox 3">
              <a:extLst>
                <a:ext uri="{FF2B5EF4-FFF2-40B4-BE49-F238E27FC236}">
                  <a16:creationId xmlns:a16="http://schemas.microsoft.com/office/drawing/2014/main" id="{AF49601B-79F4-9E26-BABA-DC79FD0ACF54}"/>
                </a:ext>
              </a:extLst>
            </p:cNvPr>
            <p:cNvSpPr txBox="1"/>
            <p:nvPr/>
          </p:nvSpPr>
          <p:spPr>
            <a:xfrm>
              <a:off x="1096501" y="5850153"/>
              <a:ext cx="270409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Prof R. P Dhanda </a:t>
              </a:r>
              <a:endParaRPr kumimoji="0" lang="en-IN" sz="24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grpSp>
    </p:spTree>
    <p:extLst>
      <p:ext uri="{BB962C8B-B14F-4D97-AF65-F5344CB8AC3E}">
        <p14:creationId xmlns:p14="http://schemas.microsoft.com/office/powerpoint/2010/main" val="2762365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2BC019-421E-E5F8-918F-A6F06FA1522E}"/>
              </a:ext>
            </a:extLst>
          </p:cNvPr>
          <p:cNvSpPr txBox="1"/>
          <p:nvPr/>
        </p:nvSpPr>
        <p:spPr>
          <a:xfrm>
            <a:off x="194816" y="242455"/>
            <a:ext cx="8124839" cy="62478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IN" sz="4800" b="1" i="0" u="sng" strike="noStrike" kern="1200" cap="none" spc="0" normalizeH="0" baseline="0" noProof="0" dirty="0">
                <a:ln>
                  <a:noFill/>
                </a:ln>
                <a:solidFill>
                  <a:srgbClr val="FF0000"/>
                </a:solidFill>
                <a:effectLst/>
                <a:uLnTx/>
                <a:uFillTx/>
                <a:latin typeface="Brush Script MT" panose="03060802040406070304" pitchFamily="66" charset="0"/>
                <a:ea typeface="+mn-ea"/>
                <a:cs typeface="+mn-cs"/>
              </a:rPr>
              <a:t>Dr J K Raizada award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IN" sz="4000" b="1" i="0" u="none" strike="noStrike" kern="1200" cap="none" spc="0" normalizeH="0" baseline="0" noProof="0" dirty="0">
              <a:ln>
                <a:noFill/>
              </a:ln>
              <a:solidFill>
                <a:srgbClr val="FF0000"/>
              </a:solidFill>
              <a:effectLst/>
              <a:uLnTx/>
              <a:uFillTx/>
              <a:latin typeface="Brush Script MT" panose="03060802040406070304" pitchFamily="66" charset="0"/>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Dr Jay Krishna Raizada was a </a:t>
            </a:r>
            <a:r>
              <a:rPr lang="en-GB" sz="2400" dirty="0">
                <a:solidFill>
                  <a:prstClr val="white"/>
                </a:solidFill>
                <a:latin typeface="Abadi" panose="020B0604020104020204" pitchFamily="34" charset="0"/>
              </a:rPr>
              <a:t>l</a:t>
            </a:r>
            <a:r>
              <a:rPr kumimoji="0" lang="en-GB" sz="2400" b="0" i="0" u="none" strike="noStrike" kern="1200" cap="none" spc="0" normalizeH="0" baseline="0" noProof="0" dirty="0" err="1">
                <a:ln>
                  <a:noFill/>
                </a:ln>
                <a:solidFill>
                  <a:prstClr val="white"/>
                </a:solidFill>
                <a:effectLst/>
                <a:uLnTx/>
                <a:uFillTx/>
                <a:latin typeface="Abadi" panose="020B0604020104020204" pitchFamily="34" charset="0"/>
                <a:ea typeface="+mn-ea"/>
                <a:cs typeface="+mn-cs"/>
              </a:rPr>
              <a:t>eading</a:t>
            </a:r>
            <a:r>
              <a:rPr kumimoji="0" lang="en-GB" sz="24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 Eye Doctor, Dedicated to Lionism</a:t>
            </a:r>
            <a:r>
              <a:rPr kumimoji="0" lang="en-IN" sz="24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Efficient administrator while working as head of the department, later Dean, GMC, and Joint Director of Medical Education at the Government of Madhya Pradesh.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Dr Raizada was awarded the national level “Indira Gandhi Priyadarshini Samman" for his achievements in the field of ophthalmology. For this exemplary work, he was nominated for the “Padma Award” in 2015.</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He wrote three remarkable books: “Muktibodh”, “Yantraraj Shriyantra” and “Durgasaptakoshi</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Award: Every 3rd year. Best free paper on “Cataract” </a:t>
            </a:r>
            <a:endParaRPr kumimoji="0" lang="en-IN" sz="24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pic>
        <p:nvPicPr>
          <p:cNvPr id="2" name="Picture 1" descr="A logo of a state ophthalmic society&#10;&#10;Description automatically generated">
            <a:extLst>
              <a:ext uri="{FF2B5EF4-FFF2-40B4-BE49-F238E27FC236}">
                <a16:creationId xmlns:a16="http://schemas.microsoft.com/office/drawing/2014/main" id="{B58CA2EF-6945-6D89-3910-48933627C87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49" b="90251" l="10000" r="90000">
                        <a14:foregroundMark x1="44630" y1="90251" x2="44630" y2="90251"/>
                        <a14:foregroundMark x1="44074" y1="27855" x2="36852" y2="36490"/>
                        <a14:foregroundMark x1="36852" y1="36490" x2="33333" y2="46240"/>
                        <a14:foregroundMark x1="33333" y1="46240" x2="31852" y2="58774"/>
                        <a14:foregroundMark x1="31852" y1="58774" x2="42407" y2="78830"/>
                        <a14:foregroundMark x1="42407" y1="78830" x2="65370" y2="71309"/>
                        <a14:foregroundMark x1="65370" y1="71309" x2="69259" y2="57939"/>
                        <a14:foregroundMark x1="69259" y1="57939" x2="70370" y2="40390"/>
                        <a14:foregroundMark x1="70370" y1="40390" x2="56852" y2="32591"/>
                        <a14:foregroundMark x1="56852" y1="32591" x2="43148" y2="29526"/>
                        <a14:foregroundMark x1="43148" y1="29526" x2="49630" y2="26184"/>
                        <a14:foregroundMark x1="49630" y1="26184" x2="57593" y2="30919"/>
                        <a14:foregroundMark x1="57593" y1="30919" x2="54074" y2="28412"/>
                        <a14:foregroundMark x1="42778" y1="29248" x2="31481" y2="38440"/>
                        <a14:foregroundMark x1="31481" y1="38440" x2="31852" y2="58217"/>
                        <a14:foregroundMark x1="31852" y1="58217" x2="46852" y2="68524"/>
                        <a14:foregroundMark x1="46852" y1="68524" x2="60000" y2="59889"/>
                        <a14:foregroundMark x1="60000" y1="59889" x2="65185" y2="47632"/>
                        <a14:foregroundMark x1="65185" y1="47632" x2="55556" y2="31476"/>
                        <a14:foregroundMark x1="55556" y1="31476" x2="37222" y2="26741"/>
                        <a14:foregroundMark x1="57593" y1="31198" x2="51481" y2="26462"/>
                        <a14:foregroundMark x1="51481" y1="26462" x2="37778" y2="31476"/>
                        <a14:foregroundMark x1="37778" y1="31476" x2="37407" y2="54318"/>
                        <a14:foregroundMark x1="37407" y1="54318" x2="60556" y2="48189"/>
                        <a14:foregroundMark x1="60556" y1="48189" x2="57778" y2="31755"/>
                        <a14:foregroundMark x1="57778" y1="31755" x2="55000" y2="29248"/>
                        <a14:foregroundMark x1="55000" y1="29248" x2="39815" y2="41504"/>
                        <a14:foregroundMark x1="39815" y1="41504" x2="41667" y2="56546"/>
                        <a14:foregroundMark x1="41667" y1="56546" x2="52037" y2="42897"/>
                        <a14:foregroundMark x1="52037" y1="42897" x2="48333" y2="32591"/>
                        <a14:foregroundMark x1="48333" y1="32591" x2="46296" y2="32591"/>
                        <a14:foregroundMark x1="44074" y1="30084" x2="28889" y2="49304"/>
                        <a14:foregroundMark x1="28889" y1="49304" x2="37037" y2="62953"/>
                        <a14:foregroundMark x1="37037" y1="62953" x2="43704" y2="44290"/>
                        <a14:foregroundMark x1="43704" y1="44290" x2="42963" y2="36490"/>
                        <a14:foregroundMark x1="42593" y1="35655" x2="31296" y2="51253"/>
                        <a14:foregroundMark x1="31296" y1="51253" x2="37407" y2="49304"/>
                        <a14:foregroundMark x1="37407" y1="49304" x2="38519" y2="35097"/>
                        <a14:foregroundMark x1="38519" y1="35097" x2="37407" y2="34262"/>
                        <a14:foregroundMark x1="56296" y1="35933" x2="61667" y2="50975"/>
                        <a14:foregroundMark x1="61667" y1="50975" x2="71852" y2="61560"/>
                        <a14:foregroundMark x1="71852" y1="61560" x2="73333" y2="44847"/>
                        <a14:foregroundMark x1="73333" y1="44847" x2="62593" y2="33148"/>
                        <a14:foregroundMark x1="62593" y1="33148" x2="59259" y2="33426"/>
                        <a14:foregroundMark x1="59074" y1="34819" x2="60926" y2="46240"/>
                        <a14:foregroundMark x1="60926" y1="46240" x2="67222" y2="56546"/>
                        <a14:foregroundMark x1="67222" y1="56546" x2="70741" y2="40390"/>
                        <a14:foregroundMark x1="70741" y1="40390" x2="59630" y2="30084"/>
                        <a14:foregroundMark x1="59630" y1="30084" x2="57593" y2="30084"/>
                        <a14:foregroundMark x1="52222" y1="44011" x2="45741" y2="47075"/>
                        <a14:foregroundMark x1="45741" y1="47075" x2="42037" y2="64345"/>
                        <a14:foregroundMark x1="42037" y1="64345" x2="60370" y2="60446"/>
                        <a14:foregroundMark x1="60370" y1="60446" x2="51111" y2="47075"/>
                        <a14:foregroundMark x1="51111" y1="47075" x2="46111" y2="47075"/>
                        <a14:foregroundMark x1="44815" y1="52646" x2="53519" y2="59610"/>
                        <a14:foregroundMark x1="53519" y1="59610" x2="47222" y2="49304"/>
                        <a14:foregroundMark x1="47222" y1="49304" x2="43704" y2="50139"/>
                        <a14:foregroundMark x1="40185" y1="64067" x2="45185" y2="80501"/>
                        <a14:foregroundMark x1="45185" y1="80501" x2="64074" y2="73259"/>
                        <a14:foregroundMark x1="64074" y1="73259" x2="56481" y2="60724"/>
                        <a14:foregroundMark x1="56481" y1="60724" x2="48704" y2="61003"/>
                        <a14:foregroundMark x1="42407" y1="67688" x2="45000" y2="76880"/>
                        <a14:foregroundMark x1="45000" y1="76880" x2="55556" y2="81058"/>
                        <a14:foregroundMark x1="55556" y1="81058" x2="52037" y2="64903"/>
                        <a14:foregroundMark x1="52037" y1="64903" x2="46296" y2="61838"/>
                        <a14:foregroundMark x1="45926" y1="62674" x2="52037" y2="71866"/>
                        <a14:foregroundMark x1="52037" y1="71866" x2="50185" y2="63510"/>
                      </a14:backgroundRemoval>
                    </a14:imgEffect>
                  </a14:imgLayer>
                </a14:imgProps>
              </a:ext>
              <a:ext uri="{28A0092B-C50C-407E-A947-70E740481C1C}">
                <a14:useLocalDpi xmlns:a14="http://schemas.microsoft.com/office/drawing/2010/main" val="0"/>
              </a:ext>
            </a:extLst>
          </a:blip>
          <a:stretch>
            <a:fillRect/>
          </a:stretch>
        </p:blipFill>
        <p:spPr>
          <a:xfrm>
            <a:off x="8861997" y="0"/>
            <a:ext cx="2714301" cy="1805010"/>
          </a:xfrm>
          <a:prstGeom prst="rect">
            <a:avLst/>
          </a:prstGeom>
        </p:spPr>
      </p:pic>
      <p:pic>
        <p:nvPicPr>
          <p:cNvPr id="6" name="Picture 5" descr="A close-up of a person&#10;&#10;Description automatically generated">
            <a:extLst>
              <a:ext uri="{FF2B5EF4-FFF2-40B4-BE49-F238E27FC236}">
                <a16:creationId xmlns:a16="http://schemas.microsoft.com/office/drawing/2014/main" id="{31FA4DC1-4F30-F13C-E511-D15B197D0887}"/>
              </a:ext>
            </a:extLst>
          </p:cNvPr>
          <p:cNvPicPr>
            <a:picLocks noChangeAspect="1"/>
          </p:cNvPicPr>
          <p:nvPr/>
        </p:nvPicPr>
        <p:blipFill rotWithShape="1">
          <a:blip r:embed="rId5">
            <a:extLst>
              <a:ext uri="{28A0092B-C50C-407E-A947-70E740481C1C}">
                <a14:useLocalDpi xmlns:a14="http://schemas.microsoft.com/office/drawing/2010/main" val="0"/>
              </a:ext>
            </a:extLst>
          </a:blip>
          <a:srcRect l="34326" t="15238" r="35173" b="50000"/>
          <a:stretch/>
        </p:blipFill>
        <p:spPr>
          <a:xfrm>
            <a:off x="8441112" y="2066858"/>
            <a:ext cx="3556072" cy="4056144"/>
          </a:xfrm>
          <a:prstGeom prst="rect">
            <a:avLst/>
          </a:prstGeom>
          <a:ln>
            <a:noFill/>
          </a:ln>
          <a:effectLst>
            <a:softEdge rad="112500"/>
          </a:effectLst>
        </p:spPr>
      </p:pic>
    </p:spTree>
    <p:extLst>
      <p:ext uri="{BB962C8B-B14F-4D97-AF65-F5344CB8AC3E}">
        <p14:creationId xmlns:p14="http://schemas.microsoft.com/office/powerpoint/2010/main" val="2033903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smiling for a picture&#10;&#10;Description automatically generated">
            <a:extLst>
              <a:ext uri="{FF2B5EF4-FFF2-40B4-BE49-F238E27FC236}">
                <a16:creationId xmlns:a16="http://schemas.microsoft.com/office/drawing/2014/main" id="{CE9E994E-5889-680C-28C2-2B5A8F7C8F60}"/>
              </a:ext>
            </a:extLst>
          </p:cNvPr>
          <p:cNvPicPr>
            <a:picLocks noChangeAspect="1"/>
          </p:cNvPicPr>
          <p:nvPr/>
        </p:nvPicPr>
        <p:blipFill>
          <a:blip r:embed="rId2">
            <a:extLst>
              <a:ext uri="{28A0092B-C50C-407E-A947-70E740481C1C}">
                <a14:useLocalDpi xmlns:a14="http://schemas.microsoft.com/office/drawing/2010/main" val="0"/>
              </a:ext>
            </a:extLst>
          </a:blip>
          <a:srcRect l="310" r="561" b="1"/>
          <a:stretch/>
        </p:blipFill>
        <p:spPr>
          <a:xfrm>
            <a:off x="20" y="1282"/>
            <a:ext cx="12191980" cy="6856718"/>
          </a:xfrm>
          <a:prstGeom prst="rect">
            <a:avLst/>
          </a:prstGeom>
        </p:spPr>
      </p:pic>
    </p:spTree>
    <p:extLst>
      <p:ext uri="{BB962C8B-B14F-4D97-AF65-F5344CB8AC3E}">
        <p14:creationId xmlns:p14="http://schemas.microsoft.com/office/powerpoint/2010/main" val="1712187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5647C6-C0BA-3E12-5F95-516BB2AD50DE}"/>
              </a:ext>
            </a:extLst>
          </p:cNvPr>
          <p:cNvSpPr txBox="1"/>
          <p:nvPr/>
        </p:nvSpPr>
        <p:spPr>
          <a:xfrm>
            <a:off x="695327" y="179249"/>
            <a:ext cx="10420691" cy="66787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dirty="0">
                <a:ln>
                  <a:noFill/>
                </a:ln>
                <a:solidFill>
                  <a:srgbClr val="FF0000"/>
                </a:solidFill>
                <a:effectLst/>
                <a:uLnTx/>
                <a:uFillTx/>
                <a:latin typeface="Brush Script MT" panose="03060802040406070304" pitchFamily="66" charset="0"/>
                <a:ea typeface="+mn-ea"/>
                <a:cs typeface="+mn-cs"/>
              </a:rPr>
              <a:t>Haripad Datta Award</a:t>
            </a:r>
            <a:r>
              <a:rPr kumimoji="0" lang="en-GB" sz="5400" b="1" i="0" u="none" strike="noStrike" kern="1200" cap="none" spc="0" normalizeH="0" baseline="0" noProof="0" dirty="0">
                <a:ln>
                  <a:noFill/>
                </a:ln>
                <a:solidFill>
                  <a:srgbClr val="FF0000"/>
                </a:solidFill>
                <a:effectLst/>
                <a:uLnTx/>
                <a:uFillTx/>
                <a:latin typeface="Abadi" panose="020B0604020104020204" pitchFamily="34"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5400" b="1" i="0" u="none" strike="noStrike" kern="1200" cap="none" spc="0" normalizeH="0" baseline="0" noProof="0" dirty="0">
              <a:ln>
                <a:noFill/>
              </a:ln>
              <a:solidFill>
                <a:srgbClr val="FF0000"/>
              </a:solidFill>
              <a:effectLst/>
              <a:uLnTx/>
              <a:uFillTx/>
              <a:latin typeface="Abadi" panose="020B0604020104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Every 3rd year. Best paper in community ophthalmology by a RLM.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A collective award” shall be given to an affiliated “District Ophthalmological Society” for outstanding ophthalmic public service and academic activity of the ophthalmologist in the district. The report after factual verification shall be submitted by the Secretary of the District Ophthalmic Society to the General Secretary.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Divisional districts like Bhopal, Gwalior, Indore, Jabalpur, Rewa, Sagar, Ujjain etc shall not be eligible for this award.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pic>
        <p:nvPicPr>
          <p:cNvPr id="6" name="Picture 5" descr="A logo of a state ophthalmic society&#10;&#10;Description automatically generated">
            <a:extLst>
              <a:ext uri="{FF2B5EF4-FFF2-40B4-BE49-F238E27FC236}">
                <a16:creationId xmlns:a16="http://schemas.microsoft.com/office/drawing/2014/main" id="{35C51603-A15C-347F-84C2-50B837C424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49" b="90251" l="10000" r="90000">
                        <a14:foregroundMark x1="44630" y1="90251" x2="44630" y2="90251"/>
                        <a14:foregroundMark x1="44074" y1="27855" x2="36852" y2="36490"/>
                        <a14:foregroundMark x1="36852" y1="36490" x2="33333" y2="46240"/>
                        <a14:foregroundMark x1="33333" y1="46240" x2="31852" y2="58774"/>
                        <a14:foregroundMark x1="31852" y1="58774" x2="42407" y2="78830"/>
                        <a14:foregroundMark x1="42407" y1="78830" x2="65370" y2="71309"/>
                        <a14:foregroundMark x1="65370" y1="71309" x2="69259" y2="57939"/>
                        <a14:foregroundMark x1="69259" y1="57939" x2="70370" y2="40390"/>
                        <a14:foregroundMark x1="70370" y1="40390" x2="56852" y2="32591"/>
                        <a14:foregroundMark x1="56852" y1="32591" x2="43148" y2="29526"/>
                        <a14:foregroundMark x1="43148" y1="29526" x2="49630" y2="26184"/>
                        <a14:foregroundMark x1="49630" y1="26184" x2="57593" y2="30919"/>
                        <a14:foregroundMark x1="57593" y1="30919" x2="54074" y2="28412"/>
                        <a14:foregroundMark x1="42778" y1="29248" x2="31481" y2="38440"/>
                        <a14:foregroundMark x1="31481" y1="38440" x2="31852" y2="58217"/>
                        <a14:foregroundMark x1="31852" y1="58217" x2="46852" y2="68524"/>
                        <a14:foregroundMark x1="46852" y1="68524" x2="60000" y2="59889"/>
                        <a14:foregroundMark x1="60000" y1="59889" x2="65185" y2="47632"/>
                        <a14:foregroundMark x1="65185" y1="47632" x2="55556" y2="31476"/>
                        <a14:foregroundMark x1="55556" y1="31476" x2="37222" y2="26741"/>
                        <a14:foregroundMark x1="57593" y1="31198" x2="51481" y2="26462"/>
                        <a14:foregroundMark x1="51481" y1="26462" x2="37778" y2="31476"/>
                        <a14:foregroundMark x1="37778" y1="31476" x2="37407" y2="54318"/>
                        <a14:foregroundMark x1="37407" y1="54318" x2="60556" y2="48189"/>
                        <a14:foregroundMark x1="60556" y1="48189" x2="57778" y2="31755"/>
                        <a14:foregroundMark x1="57778" y1="31755" x2="55000" y2="29248"/>
                        <a14:foregroundMark x1="55000" y1="29248" x2="39815" y2="41504"/>
                        <a14:foregroundMark x1="39815" y1="41504" x2="41667" y2="56546"/>
                        <a14:foregroundMark x1="41667" y1="56546" x2="52037" y2="42897"/>
                        <a14:foregroundMark x1="52037" y1="42897" x2="48333" y2="32591"/>
                        <a14:foregroundMark x1="48333" y1="32591" x2="46296" y2="32591"/>
                        <a14:foregroundMark x1="44074" y1="30084" x2="28889" y2="49304"/>
                        <a14:foregroundMark x1="28889" y1="49304" x2="37037" y2="62953"/>
                        <a14:foregroundMark x1="37037" y1="62953" x2="43704" y2="44290"/>
                        <a14:foregroundMark x1="43704" y1="44290" x2="42963" y2="36490"/>
                        <a14:foregroundMark x1="42593" y1="35655" x2="31296" y2="51253"/>
                        <a14:foregroundMark x1="31296" y1="51253" x2="37407" y2="49304"/>
                        <a14:foregroundMark x1="37407" y1="49304" x2="38519" y2="35097"/>
                        <a14:foregroundMark x1="38519" y1="35097" x2="37407" y2="34262"/>
                        <a14:foregroundMark x1="56296" y1="35933" x2="61667" y2="50975"/>
                        <a14:foregroundMark x1="61667" y1="50975" x2="71852" y2="61560"/>
                        <a14:foregroundMark x1="71852" y1="61560" x2="73333" y2="44847"/>
                        <a14:foregroundMark x1="73333" y1="44847" x2="62593" y2="33148"/>
                        <a14:foregroundMark x1="62593" y1="33148" x2="59259" y2="33426"/>
                        <a14:foregroundMark x1="59074" y1="34819" x2="60926" y2="46240"/>
                        <a14:foregroundMark x1="60926" y1="46240" x2="67222" y2="56546"/>
                        <a14:foregroundMark x1="67222" y1="56546" x2="70741" y2="40390"/>
                        <a14:foregroundMark x1="70741" y1="40390" x2="59630" y2="30084"/>
                        <a14:foregroundMark x1="59630" y1="30084" x2="57593" y2="30084"/>
                        <a14:foregroundMark x1="52222" y1="44011" x2="45741" y2="47075"/>
                        <a14:foregroundMark x1="45741" y1="47075" x2="42037" y2="64345"/>
                        <a14:foregroundMark x1="42037" y1="64345" x2="60370" y2="60446"/>
                        <a14:foregroundMark x1="60370" y1="60446" x2="51111" y2="47075"/>
                        <a14:foregroundMark x1="51111" y1="47075" x2="46111" y2="47075"/>
                        <a14:foregroundMark x1="44815" y1="52646" x2="53519" y2="59610"/>
                        <a14:foregroundMark x1="53519" y1="59610" x2="47222" y2="49304"/>
                        <a14:foregroundMark x1="47222" y1="49304" x2="43704" y2="50139"/>
                        <a14:foregroundMark x1="40185" y1="64067" x2="45185" y2="80501"/>
                        <a14:foregroundMark x1="45185" y1="80501" x2="64074" y2="73259"/>
                        <a14:foregroundMark x1="64074" y1="73259" x2="56481" y2="60724"/>
                        <a14:foregroundMark x1="56481" y1="60724" x2="48704" y2="61003"/>
                        <a14:foregroundMark x1="42407" y1="67688" x2="45000" y2="76880"/>
                        <a14:foregroundMark x1="45000" y1="76880" x2="55556" y2="81058"/>
                        <a14:foregroundMark x1="55556" y1="81058" x2="52037" y2="64903"/>
                        <a14:foregroundMark x1="52037" y1="64903" x2="46296" y2="61838"/>
                        <a14:foregroundMark x1="45926" y1="62674" x2="52037" y2="71866"/>
                        <a14:foregroundMark x1="52037" y1="71866" x2="50185" y2="63510"/>
                      </a14:backgroundRemoval>
                    </a14:imgEffect>
                  </a14:imgLayer>
                </a14:imgProps>
              </a:ext>
              <a:ext uri="{28A0092B-C50C-407E-A947-70E740481C1C}">
                <a14:useLocalDpi xmlns:a14="http://schemas.microsoft.com/office/drawing/2010/main" val="0"/>
              </a:ext>
            </a:extLst>
          </a:blip>
          <a:stretch>
            <a:fillRect/>
          </a:stretch>
        </p:blipFill>
        <p:spPr>
          <a:xfrm>
            <a:off x="8477064" y="-197104"/>
            <a:ext cx="2714301" cy="1805010"/>
          </a:xfrm>
          <a:prstGeom prst="rect">
            <a:avLst/>
          </a:prstGeom>
        </p:spPr>
      </p:pic>
    </p:spTree>
    <p:extLst>
      <p:ext uri="{BB962C8B-B14F-4D97-AF65-F5344CB8AC3E}">
        <p14:creationId xmlns:p14="http://schemas.microsoft.com/office/powerpoint/2010/main" val="327960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purple dress&#10;&#10;Description automatically generated">
            <a:extLst>
              <a:ext uri="{FF2B5EF4-FFF2-40B4-BE49-F238E27FC236}">
                <a16:creationId xmlns:a16="http://schemas.microsoft.com/office/drawing/2014/main" id="{53B5CE4D-BC9F-199A-6849-0DF81447A7E2}"/>
              </a:ext>
            </a:extLst>
          </p:cNvPr>
          <p:cNvPicPr>
            <a:picLocks noChangeAspect="1"/>
          </p:cNvPicPr>
          <p:nvPr/>
        </p:nvPicPr>
        <p:blipFill>
          <a:blip r:embed="rId2">
            <a:extLst>
              <a:ext uri="{28A0092B-C50C-407E-A947-70E740481C1C}">
                <a14:useLocalDpi xmlns:a14="http://schemas.microsoft.com/office/drawing/2010/main" val="0"/>
              </a:ext>
            </a:extLst>
          </a:blip>
          <a:srcRect b="461"/>
          <a:stretch/>
        </p:blipFill>
        <p:spPr>
          <a:xfrm>
            <a:off x="20" y="1282"/>
            <a:ext cx="12191980" cy="6856718"/>
          </a:xfrm>
          <a:prstGeom prst="rect">
            <a:avLst/>
          </a:prstGeom>
        </p:spPr>
      </p:pic>
    </p:spTree>
    <p:extLst>
      <p:ext uri="{BB962C8B-B14F-4D97-AF65-F5344CB8AC3E}">
        <p14:creationId xmlns:p14="http://schemas.microsoft.com/office/powerpoint/2010/main" val="326919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of a state ophthalmic society&#10;&#10;Description automatically generated">
            <a:extLst>
              <a:ext uri="{FF2B5EF4-FFF2-40B4-BE49-F238E27FC236}">
                <a16:creationId xmlns:a16="http://schemas.microsoft.com/office/drawing/2014/main" id="{002DAF8F-5CE2-5547-8C59-0CFCB16AD15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49" b="90251" l="10000" r="90000">
                        <a14:foregroundMark x1="44630" y1="90251" x2="44630" y2="90251"/>
                        <a14:foregroundMark x1="44074" y1="27855" x2="36852" y2="36490"/>
                        <a14:foregroundMark x1="36852" y1="36490" x2="33333" y2="46240"/>
                        <a14:foregroundMark x1="33333" y1="46240" x2="31852" y2="58774"/>
                        <a14:foregroundMark x1="31852" y1="58774" x2="42407" y2="78830"/>
                        <a14:foregroundMark x1="42407" y1="78830" x2="65370" y2="71309"/>
                        <a14:foregroundMark x1="65370" y1="71309" x2="69259" y2="57939"/>
                        <a14:foregroundMark x1="69259" y1="57939" x2="70370" y2="40390"/>
                        <a14:foregroundMark x1="70370" y1="40390" x2="56852" y2="32591"/>
                        <a14:foregroundMark x1="56852" y1="32591" x2="43148" y2="29526"/>
                        <a14:foregroundMark x1="43148" y1="29526" x2="49630" y2="26184"/>
                        <a14:foregroundMark x1="49630" y1="26184" x2="57593" y2="30919"/>
                        <a14:foregroundMark x1="57593" y1="30919" x2="54074" y2="28412"/>
                        <a14:foregroundMark x1="42778" y1="29248" x2="31481" y2="38440"/>
                        <a14:foregroundMark x1="31481" y1="38440" x2="31852" y2="58217"/>
                        <a14:foregroundMark x1="31852" y1="58217" x2="46852" y2="68524"/>
                        <a14:foregroundMark x1="46852" y1="68524" x2="60000" y2="59889"/>
                        <a14:foregroundMark x1="60000" y1="59889" x2="65185" y2="47632"/>
                        <a14:foregroundMark x1="65185" y1="47632" x2="55556" y2="31476"/>
                        <a14:foregroundMark x1="55556" y1="31476" x2="37222" y2="26741"/>
                        <a14:foregroundMark x1="57593" y1="31198" x2="51481" y2="26462"/>
                        <a14:foregroundMark x1="51481" y1="26462" x2="37778" y2="31476"/>
                        <a14:foregroundMark x1="37778" y1="31476" x2="37407" y2="54318"/>
                        <a14:foregroundMark x1="37407" y1="54318" x2="60556" y2="48189"/>
                        <a14:foregroundMark x1="60556" y1="48189" x2="57778" y2="31755"/>
                        <a14:foregroundMark x1="57778" y1="31755" x2="55000" y2="29248"/>
                        <a14:foregroundMark x1="55000" y1="29248" x2="39815" y2="41504"/>
                        <a14:foregroundMark x1="39815" y1="41504" x2="41667" y2="56546"/>
                        <a14:foregroundMark x1="41667" y1="56546" x2="52037" y2="42897"/>
                        <a14:foregroundMark x1="52037" y1="42897" x2="48333" y2="32591"/>
                        <a14:foregroundMark x1="48333" y1="32591" x2="46296" y2="32591"/>
                        <a14:foregroundMark x1="44074" y1="30084" x2="28889" y2="49304"/>
                        <a14:foregroundMark x1="28889" y1="49304" x2="37037" y2="62953"/>
                        <a14:foregroundMark x1="37037" y1="62953" x2="43704" y2="44290"/>
                        <a14:foregroundMark x1="43704" y1="44290" x2="42963" y2="36490"/>
                        <a14:foregroundMark x1="42593" y1="35655" x2="31296" y2="51253"/>
                        <a14:foregroundMark x1="31296" y1="51253" x2="37407" y2="49304"/>
                        <a14:foregroundMark x1="37407" y1="49304" x2="38519" y2="35097"/>
                        <a14:foregroundMark x1="38519" y1="35097" x2="37407" y2="34262"/>
                        <a14:foregroundMark x1="56296" y1="35933" x2="61667" y2="50975"/>
                        <a14:foregroundMark x1="61667" y1="50975" x2="71852" y2="61560"/>
                        <a14:foregroundMark x1="71852" y1="61560" x2="73333" y2="44847"/>
                        <a14:foregroundMark x1="73333" y1="44847" x2="62593" y2="33148"/>
                        <a14:foregroundMark x1="62593" y1="33148" x2="59259" y2="33426"/>
                        <a14:foregroundMark x1="59074" y1="34819" x2="60926" y2="46240"/>
                        <a14:foregroundMark x1="60926" y1="46240" x2="67222" y2="56546"/>
                        <a14:foregroundMark x1="67222" y1="56546" x2="70741" y2="40390"/>
                        <a14:foregroundMark x1="70741" y1="40390" x2="59630" y2="30084"/>
                        <a14:foregroundMark x1="59630" y1="30084" x2="57593" y2="30084"/>
                        <a14:foregroundMark x1="52222" y1="44011" x2="45741" y2="47075"/>
                        <a14:foregroundMark x1="45741" y1="47075" x2="42037" y2="64345"/>
                        <a14:foregroundMark x1="42037" y1="64345" x2="60370" y2="60446"/>
                        <a14:foregroundMark x1="60370" y1="60446" x2="51111" y2="47075"/>
                        <a14:foregroundMark x1="51111" y1="47075" x2="46111" y2="47075"/>
                        <a14:foregroundMark x1="44815" y1="52646" x2="53519" y2="59610"/>
                        <a14:foregroundMark x1="53519" y1="59610" x2="47222" y2="49304"/>
                        <a14:foregroundMark x1="47222" y1="49304" x2="43704" y2="50139"/>
                        <a14:foregroundMark x1="40185" y1="64067" x2="45185" y2="80501"/>
                        <a14:foregroundMark x1="45185" y1="80501" x2="64074" y2="73259"/>
                        <a14:foregroundMark x1="64074" y1="73259" x2="56481" y2="60724"/>
                        <a14:foregroundMark x1="56481" y1="60724" x2="48704" y2="61003"/>
                        <a14:foregroundMark x1="42407" y1="67688" x2="45000" y2="76880"/>
                        <a14:foregroundMark x1="45000" y1="76880" x2="55556" y2="81058"/>
                        <a14:foregroundMark x1="55556" y1="81058" x2="52037" y2="64903"/>
                        <a14:foregroundMark x1="52037" y1="64903" x2="46296" y2="61838"/>
                        <a14:foregroundMark x1="45926" y1="62674" x2="52037" y2="71866"/>
                        <a14:foregroundMark x1="52037" y1="71866" x2="50185" y2="63510"/>
                      </a14:backgroundRemoval>
                    </a14:imgEffect>
                  </a14:imgLayer>
                </a14:imgProps>
              </a:ext>
              <a:ext uri="{28A0092B-C50C-407E-A947-70E740481C1C}">
                <a14:useLocalDpi xmlns:a14="http://schemas.microsoft.com/office/drawing/2010/main" val="0"/>
              </a:ext>
            </a:extLst>
          </a:blip>
          <a:stretch>
            <a:fillRect/>
          </a:stretch>
        </p:blipFill>
        <p:spPr>
          <a:xfrm>
            <a:off x="8603833" y="298181"/>
            <a:ext cx="2502531" cy="1664183"/>
          </a:xfrm>
          <a:prstGeom prst="rect">
            <a:avLst/>
          </a:prstGeom>
        </p:spPr>
      </p:pic>
      <p:sp>
        <p:nvSpPr>
          <p:cNvPr id="5" name="TextBox 4">
            <a:extLst>
              <a:ext uri="{FF2B5EF4-FFF2-40B4-BE49-F238E27FC236}">
                <a16:creationId xmlns:a16="http://schemas.microsoft.com/office/drawing/2014/main" id="{5BFED51C-ABBE-3C27-7E3C-8648C60ACE91}"/>
              </a:ext>
            </a:extLst>
          </p:cNvPr>
          <p:cNvSpPr txBox="1"/>
          <p:nvPr/>
        </p:nvSpPr>
        <p:spPr>
          <a:xfrm>
            <a:off x="914401" y="2397948"/>
            <a:ext cx="10726220" cy="2062103"/>
          </a:xfrm>
          <a:prstGeom prst="rect">
            <a:avLst/>
          </a:prstGeom>
          <a:noFill/>
        </p:spPr>
        <p:txBody>
          <a:bodyPr wrap="square">
            <a:spAutoFit/>
          </a:bodyPr>
          <a:lstStyle/>
          <a:p>
            <a:r>
              <a:rPr lang="en-GB" sz="4400" b="1" u="sng" dirty="0">
                <a:solidFill>
                  <a:srgbClr val="FF0000"/>
                </a:solidFill>
                <a:latin typeface="Brush Script MT" panose="03060802040406070304" pitchFamily="66" charset="0"/>
              </a:rPr>
              <a:t>Teachers Medical (Under 40 yrs. of age) Award</a:t>
            </a:r>
            <a:r>
              <a:rPr lang="en-GB" sz="4400" u="sng" dirty="0">
                <a:latin typeface="Brush Script MT" panose="03060802040406070304" pitchFamily="66" charset="0"/>
              </a:rPr>
              <a:t>: </a:t>
            </a:r>
            <a:r>
              <a:rPr lang="en-GB" sz="2800" dirty="0">
                <a:latin typeface="Abadi" panose="020B0604020104020204" pitchFamily="34" charset="0"/>
              </a:rPr>
              <a:t>Every year. For a single author paper presented by a regular life member who is a regular teaching faculty in a medical college of M.P., and under 40 years of age.</a:t>
            </a:r>
          </a:p>
        </p:txBody>
      </p:sp>
    </p:spTree>
    <p:extLst>
      <p:ext uri="{BB962C8B-B14F-4D97-AF65-F5344CB8AC3E}">
        <p14:creationId xmlns:p14="http://schemas.microsoft.com/office/powerpoint/2010/main" val="1514667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miling at the camera&#10;&#10;Description automatically generated">
            <a:extLst>
              <a:ext uri="{FF2B5EF4-FFF2-40B4-BE49-F238E27FC236}">
                <a16:creationId xmlns:a16="http://schemas.microsoft.com/office/drawing/2014/main" id="{1269B922-F82B-1DE0-3993-5A8D4FB33ED7}"/>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339094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9A4B70-5FB4-4C4D-BE77-5B02E11FDB84}"/>
              </a:ext>
            </a:extLst>
          </p:cNvPr>
          <p:cNvSpPr txBox="1"/>
          <p:nvPr/>
        </p:nvSpPr>
        <p:spPr>
          <a:xfrm>
            <a:off x="982894" y="2753474"/>
            <a:ext cx="9935110" cy="2062103"/>
          </a:xfrm>
          <a:prstGeom prst="rect">
            <a:avLst/>
          </a:prstGeom>
          <a:noFill/>
        </p:spPr>
        <p:txBody>
          <a:bodyPr wrap="square">
            <a:spAutoFit/>
          </a:bodyPr>
          <a:lstStyle/>
          <a:p>
            <a:r>
              <a:rPr lang="en-GB" sz="4400" b="1" u="sng" dirty="0">
                <a:solidFill>
                  <a:srgbClr val="FF0000"/>
                </a:solidFill>
                <a:latin typeface="Brush Script MT" panose="03060802040406070304" pitchFamily="66" charset="0"/>
              </a:rPr>
              <a:t>Non-Teachers Award (Under 40 yrs. of age):</a:t>
            </a:r>
            <a:r>
              <a:rPr lang="en-GB" sz="4400" u="sng" dirty="0">
                <a:latin typeface="Brush Script MT" panose="03060802040406070304" pitchFamily="66" charset="0"/>
              </a:rPr>
              <a:t> </a:t>
            </a:r>
            <a:r>
              <a:rPr lang="en-GB" sz="2800" dirty="0">
                <a:latin typeface="Abadi" panose="020B0604020104020204" pitchFamily="34" charset="0"/>
              </a:rPr>
              <a:t>Every year. For a single author paper presented by a regular life member who is under 40 years of age and not a teacher in a medical college.</a:t>
            </a:r>
          </a:p>
        </p:txBody>
      </p:sp>
      <p:pic>
        <p:nvPicPr>
          <p:cNvPr id="4" name="Picture 3">
            <a:extLst>
              <a:ext uri="{FF2B5EF4-FFF2-40B4-BE49-F238E27FC236}">
                <a16:creationId xmlns:a16="http://schemas.microsoft.com/office/drawing/2014/main" id="{848C67BB-0A37-0846-8B25-D73FF027B6A1}"/>
              </a:ext>
            </a:extLst>
          </p:cNvPr>
          <p:cNvPicPr>
            <a:picLocks noChangeAspect="1"/>
          </p:cNvPicPr>
          <p:nvPr/>
        </p:nvPicPr>
        <p:blipFill>
          <a:blip r:embed="rId2"/>
          <a:stretch>
            <a:fillRect/>
          </a:stretch>
        </p:blipFill>
        <p:spPr>
          <a:xfrm>
            <a:off x="8962666" y="373550"/>
            <a:ext cx="2719052" cy="1804572"/>
          </a:xfrm>
          <a:prstGeom prst="rect">
            <a:avLst/>
          </a:prstGeom>
        </p:spPr>
      </p:pic>
    </p:spTree>
    <p:extLst>
      <p:ext uri="{BB962C8B-B14F-4D97-AF65-F5344CB8AC3E}">
        <p14:creationId xmlns:p14="http://schemas.microsoft.com/office/powerpoint/2010/main" val="2559769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red dress&#10;&#10;Description automatically generated">
            <a:extLst>
              <a:ext uri="{FF2B5EF4-FFF2-40B4-BE49-F238E27FC236}">
                <a16:creationId xmlns:a16="http://schemas.microsoft.com/office/drawing/2014/main" id="{9FC94F38-37D7-814E-32FF-A772FC47060D}"/>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1117815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white jacket&#10;&#10;Description automatically generated">
            <a:extLst>
              <a:ext uri="{FF2B5EF4-FFF2-40B4-BE49-F238E27FC236}">
                <a16:creationId xmlns:a16="http://schemas.microsoft.com/office/drawing/2014/main" id="{C22E25D9-F68D-AC8C-6907-6B034211DEA8}"/>
              </a:ext>
            </a:extLst>
          </p:cNvPr>
          <p:cNvPicPr>
            <a:picLocks noChangeAspect="1"/>
          </p:cNvPicPr>
          <p:nvPr/>
        </p:nvPicPr>
        <p:blipFill>
          <a:blip r:embed="rId2">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Tree>
    <p:extLst>
      <p:ext uri="{BB962C8B-B14F-4D97-AF65-F5344CB8AC3E}">
        <p14:creationId xmlns:p14="http://schemas.microsoft.com/office/powerpoint/2010/main" val="663509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miling in a circle with text&#10;&#10;Description automatically generated">
            <a:extLst>
              <a:ext uri="{FF2B5EF4-FFF2-40B4-BE49-F238E27FC236}">
                <a16:creationId xmlns:a16="http://schemas.microsoft.com/office/drawing/2014/main" id="{B7C6FF3A-BD8B-E402-7B47-5F4C94FF044B}"/>
              </a:ext>
            </a:extLst>
          </p:cNvPr>
          <p:cNvPicPr>
            <a:picLocks noChangeAspect="1"/>
          </p:cNvPicPr>
          <p:nvPr/>
        </p:nvPicPr>
        <p:blipFill>
          <a:blip r:embed="rId2">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Tree>
    <p:extLst>
      <p:ext uri="{BB962C8B-B14F-4D97-AF65-F5344CB8AC3E}">
        <p14:creationId xmlns:p14="http://schemas.microsoft.com/office/powerpoint/2010/main" val="579309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5" name="Group 4">
            <a:extLst>
              <a:ext uri="{FF2B5EF4-FFF2-40B4-BE49-F238E27FC236}">
                <a16:creationId xmlns:a16="http://schemas.microsoft.com/office/drawing/2014/main" id="{01839451-972D-70EA-01A9-F0B5518E9296}"/>
              </a:ext>
            </a:extLst>
          </p:cNvPr>
          <p:cNvGrpSpPr/>
          <p:nvPr/>
        </p:nvGrpSpPr>
        <p:grpSpPr>
          <a:xfrm>
            <a:off x="0" y="0"/>
            <a:ext cx="12321473" cy="6929544"/>
            <a:chOff x="0" y="0"/>
            <a:chExt cx="12321473" cy="6929544"/>
          </a:xfrm>
        </p:grpSpPr>
        <p:pic>
          <p:nvPicPr>
            <p:cNvPr id="3" name="Picture 2">
              <a:extLst>
                <a:ext uri="{FF2B5EF4-FFF2-40B4-BE49-F238E27FC236}">
                  <a16:creationId xmlns:a16="http://schemas.microsoft.com/office/drawing/2014/main" id="{EBB69746-C5CE-C847-1B8C-443073D07A44}"/>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0" y="0"/>
              <a:ext cx="12321473" cy="6929544"/>
            </a:xfrm>
            <a:prstGeom prst="rect">
              <a:avLst/>
            </a:prstGeom>
          </p:spPr>
        </p:pic>
        <p:cxnSp>
          <p:nvCxnSpPr>
            <p:cNvPr id="4" name="Straight Connector 3">
              <a:extLst>
                <a:ext uri="{FF2B5EF4-FFF2-40B4-BE49-F238E27FC236}">
                  <a16:creationId xmlns:a16="http://schemas.microsoft.com/office/drawing/2014/main" id="{A493EB7D-E217-1819-D5DF-5CAEB6807D6D}"/>
                </a:ext>
              </a:extLst>
            </p:cNvPr>
            <p:cNvCxnSpPr/>
            <p:nvPr/>
          </p:nvCxnSpPr>
          <p:spPr>
            <a:xfrm>
              <a:off x="6968836" y="3532910"/>
              <a:ext cx="4565073" cy="55418"/>
            </a:xfrm>
            <a:prstGeom prst="line">
              <a:avLst/>
            </a:prstGeom>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3734478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red dress&#10;&#10;Description automatically generated">
            <a:extLst>
              <a:ext uri="{FF2B5EF4-FFF2-40B4-BE49-F238E27FC236}">
                <a16:creationId xmlns:a16="http://schemas.microsoft.com/office/drawing/2014/main" id="{A5E2D3FD-4E14-2636-0C8D-D1EBC17B85D3}"/>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648073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red shirt&#10;&#10;Description automatically generated">
            <a:extLst>
              <a:ext uri="{FF2B5EF4-FFF2-40B4-BE49-F238E27FC236}">
                <a16:creationId xmlns:a16="http://schemas.microsoft.com/office/drawing/2014/main" id="{458051BF-AB71-29B6-9452-744A73EAA1A5}"/>
              </a:ext>
            </a:extLst>
          </p:cNvPr>
          <p:cNvPicPr>
            <a:picLocks noChangeAspect="1"/>
          </p:cNvPicPr>
          <p:nvPr/>
        </p:nvPicPr>
        <p:blipFill>
          <a:blip r:embed="rId2">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Tree>
    <p:extLst>
      <p:ext uri="{BB962C8B-B14F-4D97-AF65-F5344CB8AC3E}">
        <p14:creationId xmlns:p14="http://schemas.microsoft.com/office/powerpoint/2010/main" val="2066128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green shirt&#10;&#10;Description automatically generated">
            <a:extLst>
              <a:ext uri="{FF2B5EF4-FFF2-40B4-BE49-F238E27FC236}">
                <a16:creationId xmlns:a16="http://schemas.microsoft.com/office/drawing/2014/main" id="{6FB3963A-C9BC-A4FD-F98C-1EDC74DD646B}"/>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3456456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circle with text and confetti&#10;&#10;Description automatically generated">
            <a:extLst>
              <a:ext uri="{FF2B5EF4-FFF2-40B4-BE49-F238E27FC236}">
                <a16:creationId xmlns:a16="http://schemas.microsoft.com/office/drawing/2014/main" id="{19518C36-8674-AF4F-C10E-045C5334ED9C}"/>
              </a:ext>
            </a:extLst>
          </p:cNvPr>
          <p:cNvPicPr>
            <a:picLocks noChangeAspect="1"/>
          </p:cNvPicPr>
          <p:nvPr/>
        </p:nvPicPr>
        <p:blipFill>
          <a:blip r:embed="rId2">
            <a:extLst>
              <a:ext uri="{28A0092B-C50C-407E-A947-70E740481C1C}">
                <a14:useLocalDpi xmlns:a14="http://schemas.microsoft.com/office/drawing/2010/main" val="0"/>
              </a:ext>
            </a:extLst>
          </a:blip>
          <a:srcRect l="685" r="187" b="1"/>
          <a:stretch/>
        </p:blipFill>
        <p:spPr>
          <a:xfrm>
            <a:off x="20" y="1282"/>
            <a:ext cx="12191980" cy="6856718"/>
          </a:xfrm>
          <a:prstGeom prst="rect">
            <a:avLst/>
          </a:prstGeom>
        </p:spPr>
      </p:pic>
    </p:spTree>
    <p:extLst>
      <p:ext uri="{BB962C8B-B14F-4D97-AF65-F5344CB8AC3E}">
        <p14:creationId xmlns:p14="http://schemas.microsoft.com/office/powerpoint/2010/main" val="2606975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wearing glasses and a white coat&#10;&#10;Description automatically generated">
            <a:extLst>
              <a:ext uri="{FF2B5EF4-FFF2-40B4-BE49-F238E27FC236}">
                <a16:creationId xmlns:a16="http://schemas.microsoft.com/office/drawing/2014/main" id="{EBF9B123-8778-DA49-693F-5B43AFEAD8E5}"/>
              </a:ext>
            </a:extLst>
          </p:cNvPr>
          <p:cNvPicPr>
            <a:picLocks noChangeAspect="1"/>
          </p:cNvPicPr>
          <p:nvPr/>
        </p:nvPicPr>
        <p:blipFill>
          <a:blip r:embed="rId2">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Tree>
    <p:extLst>
      <p:ext uri="{BB962C8B-B14F-4D97-AF65-F5344CB8AC3E}">
        <p14:creationId xmlns:p14="http://schemas.microsoft.com/office/powerpoint/2010/main" val="201445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712BFC-4417-041A-00F3-7BF8B9ABEC9A}"/>
              </a:ext>
            </a:extLst>
          </p:cNvPr>
          <p:cNvSpPr txBox="1"/>
          <p:nvPr/>
        </p:nvSpPr>
        <p:spPr>
          <a:xfrm>
            <a:off x="5100332" y="801289"/>
            <a:ext cx="6704675" cy="3722981"/>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1" i="0" u="sng" strike="noStrike" kern="1200" cap="none" spc="0" normalizeH="0" baseline="0" noProof="0" dirty="0">
                <a:ln>
                  <a:noFill/>
                </a:ln>
                <a:solidFill>
                  <a:srgbClr val="FF0000"/>
                </a:solidFill>
                <a:effectLst/>
                <a:uLnTx/>
                <a:uFillTx/>
                <a:latin typeface="Brush Script MT" panose="03060802040406070304" pitchFamily="66" charset="0"/>
                <a:ea typeface="+mn-ea"/>
                <a:cs typeface="+mn-cs"/>
              </a:rPr>
              <a:t>Dr Kumud V A Joshi award</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MS, DOMS</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Served MP State Govt as an eye specialist</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    (1975-2007)</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Extended services in rural area eye camps</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Contributed in training for government of India</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Sponsored program of National Control of Blindness in M.P (1992 December) </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Award: Every year. Best free paper by a post graduate student member in a special session.</a:t>
            </a:r>
            <a:endParaRPr kumimoji="0" lang="en-US" sz="24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400" b="0" i="0" u="none" strike="noStrike" kern="1200" cap="none" spc="0" normalizeH="0" baseline="0" noProof="0" dirty="0">
              <a:ln>
                <a:noFill/>
              </a:ln>
              <a:solidFill>
                <a:prstClr val="white"/>
              </a:solidFill>
              <a:effectLst/>
              <a:uLnTx/>
              <a:uFillTx/>
              <a:latin typeface="Calisto MT" panose="02040603050505030304"/>
              <a:ea typeface="+mn-ea"/>
              <a:cs typeface="+mn-cs"/>
            </a:endParaRP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400" b="0" i="0" u="none" strike="noStrike" kern="1200" cap="none" spc="0" normalizeH="0" baseline="0" noProof="0" dirty="0">
              <a:ln>
                <a:noFill/>
              </a:ln>
              <a:solidFill>
                <a:prstClr val="white"/>
              </a:solidFill>
              <a:effectLst/>
              <a:uLnTx/>
              <a:uFillTx/>
              <a:latin typeface="Calisto MT" panose="02040603050505030304"/>
              <a:ea typeface="+mn-ea"/>
              <a:cs typeface="+mn-cs"/>
            </a:endParaRP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400" b="0" i="0" u="none" strike="noStrike" kern="1200" cap="none" spc="0" normalizeH="0" baseline="0" noProof="0" dirty="0">
              <a:ln>
                <a:noFill/>
              </a:ln>
              <a:solidFill>
                <a:prstClr val="white"/>
              </a:solidFill>
              <a:effectLst/>
              <a:uLnTx/>
              <a:uFillTx/>
              <a:latin typeface="Calisto MT" panose="02040603050505030304"/>
              <a:ea typeface="+mn-ea"/>
              <a:cs typeface="+mn-cs"/>
            </a:endParaRP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400" b="0" i="0" u="none" strike="noStrike" kern="1200" cap="none" spc="0" normalizeH="0" baseline="0" noProof="0" dirty="0">
              <a:ln>
                <a:noFill/>
              </a:ln>
              <a:solidFill>
                <a:prstClr val="white"/>
              </a:solidFill>
              <a:effectLst/>
              <a:uLnTx/>
              <a:uFillTx/>
              <a:latin typeface="Calisto MT" panose="02040603050505030304"/>
              <a:ea typeface="+mn-ea"/>
              <a:cs typeface="+mn-cs"/>
            </a:endParaRP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400" b="0" i="0" u="none" strike="noStrike" kern="1200" cap="none" spc="0" normalizeH="0" baseline="0" noProof="0" dirty="0">
              <a:ln>
                <a:noFill/>
              </a:ln>
              <a:solidFill>
                <a:prstClr val="white"/>
              </a:solidFill>
              <a:effectLst/>
              <a:uLnTx/>
              <a:uFillTx/>
              <a:latin typeface="Calisto MT" panose="020406030505050303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00" b="0" i="0" u="none" strike="noStrike" kern="1200" cap="none" spc="0" normalizeH="0" baseline="0" noProof="0" dirty="0">
                <a:ln>
                  <a:noFill/>
                </a:ln>
                <a:solidFill>
                  <a:prstClr val="white"/>
                </a:solidFill>
                <a:effectLst/>
                <a:uLnTx/>
                <a:uFillTx/>
                <a:latin typeface="Calisto MT" panose="02040603050505030304"/>
                <a:ea typeface="+mn-ea"/>
                <a:cs typeface="+mn-cs"/>
              </a:rPr>
              <a:t> </a:t>
            </a:r>
          </a:p>
        </p:txBody>
      </p:sp>
      <p:pic>
        <p:nvPicPr>
          <p:cNvPr id="4" name="Picture 3" descr="A logo of a state ophthalmic society&#10;&#10;Description automatically generated">
            <a:extLst>
              <a:ext uri="{FF2B5EF4-FFF2-40B4-BE49-F238E27FC236}">
                <a16:creationId xmlns:a16="http://schemas.microsoft.com/office/drawing/2014/main" id="{E5B28A60-CEBC-61A2-1347-D960087C15E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49" b="90251" l="10000" r="90000">
                        <a14:foregroundMark x1="44630" y1="90251" x2="44630" y2="90251"/>
                        <a14:foregroundMark x1="44074" y1="27855" x2="36852" y2="36490"/>
                        <a14:foregroundMark x1="36852" y1="36490" x2="33333" y2="46240"/>
                        <a14:foregroundMark x1="33333" y1="46240" x2="31852" y2="58774"/>
                        <a14:foregroundMark x1="31852" y1="58774" x2="42407" y2="78830"/>
                        <a14:foregroundMark x1="42407" y1="78830" x2="65370" y2="71309"/>
                        <a14:foregroundMark x1="65370" y1="71309" x2="69259" y2="57939"/>
                        <a14:foregroundMark x1="69259" y1="57939" x2="70370" y2="40390"/>
                        <a14:foregroundMark x1="70370" y1="40390" x2="56852" y2="32591"/>
                        <a14:foregroundMark x1="56852" y1="32591" x2="43148" y2="29526"/>
                        <a14:foregroundMark x1="43148" y1="29526" x2="49630" y2="26184"/>
                        <a14:foregroundMark x1="49630" y1="26184" x2="57593" y2="30919"/>
                        <a14:foregroundMark x1="57593" y1="30919" x2="54074" y2="28412"/>
                        <a14:foregroundMark x1="42778" y1="29248" x2="31481" y2="38440"/>
                        <a14:foregroundMark x1="31481" y1="38440" x2="31852" y2="58217"/>
                        <a14:foregroundMark x1="31852" y1="58217" x2="46852" y2="68524"/>
                        <a14:foregroundMark x1="46852" y1="68524" x2="60000" y2="59889"/>
                        <a14:foregroundMark x1="60000" y1="59889" x2="65185" y2="47632"/>
                        <a14:foregroundMark x1="65185" y1="47632" x2="55556" y2="31476"/>
                        <a14:foregroundMark x1="55556" y1="31476" x2="37222" y2="26741"/>
                        <a14:foregroundMark x1="57593" y1="31198" x2="51481" y2="26462"/>
                        <a14:foregroundMark x1="51481" y1="26462" x2="37778" y2="31476"/>
                        <a14:foregroundMark x1="37778" y1="31476" x2="37407" y2="54318"/>
                        <a14:foregroundMark x1="37407" y1="54318" x2="60556" y2="48189"/>
                        <a14:foregroundMark x1="60556" y1="48189" x2="57778" y2="31755"/>
                        <a14:foregroundMark x1="57778" y1="31755" x2="55000" y2="29248"/>
                        <a14:foregroundMark x1="55000" y1="29248" x2="39815" y2="41504"/>
                        <a14:foregroundMark x1="39815" y1="41504" x2="41667" y2="56546"/>
                        <a14:foregroundMark x1="41667" y1="56546" x2="52037" y2="42897"/>
                        <a14:foregroundMark x1="52037" y1="42897" x2="48333" y2="32591"/>
                        <a14:foregroundMark x1="48333" y1="32591" x2="46296" y2="32591"/>
                        <a14:foregroundMark x1="44074" y1="30084" x2="28889" y2="49304"/>
                        <a14:foregroundMark x1="28889" y1="49304" x2="37037" y2="62953"/>
                        <a14:foregroundMark x1="37037" y1="62953" x2="43704" y2="44290"/>
                        <a14:foregroundMark x1="43704" y1="44290" x2="42963" y2="36490"/>
                        <a14:foregroundMark x1="42593" y1="35655" x2="31296" y2="51253"/>
                        <a14:foregroundMark x1="31296" y1="51253" x2="37407" y2="49304"/>
                        <a14:foregroundMark x1="37407" y1="49304" x2="38519" y2="35097"/>
                        <a14:foregroundMark x1="38519" y1="35097" x2="37407" y2="34262"/>
                        <a14:foregroundMark x1="56296" y1="35933" x2="61667" y2="50975"/>
                        <a14:foregroundMark x1="61667" y1="50975" x2="71852" y2="61560"/>
                        <a14:foregroundMark x1="71852" y1="61560" x2="73333" y2="44847"/>
                        <a14:foregroundMark x1="73333" y1="44847" x2="62593" y2="33148"/>
                        <a14:foregroundMark x1="62593" y1="33148" x2="59259" y2="33426"/>
                        <a14:foregroundMark x1="59074" y1="34819" x2="60926" y2="46240"/>
                        <a14:foregroundMark x1="60926" y1="46240" x2="67222" y2="56546"/>
                        <a14:foregroundMark x1="67222" y1="56546" x2="70741" y2="40390"/>
                        <a14:foregroundMark x1="70741" y1="40390" x2="59630" y2="30084"/>
                        <a14:foregroundMark x1="59630" y1="30084" x2="57593" y2="30084"/>
                        <a14:foregroundMark x1="52222" y1="44011" x2="45741" y2="47075"/>
                        <a14:foregroundMark x1="45741" y1="47075" x2="42037" y2="64345"/>
                        <a14:foregroundMark x1="42037" y1="64345" x2="60370" y2="60446"/>
                        <a14:foregroundMark x1="60370" y1="60446" x2="51111" y2="47075"/>
                        <a14:foregroundMark x1="51111" y1="47075" x2="46111" y2="47075"/>
                        <a14:foregroundMark x1="44815" y1="52646" x2="53519" y2="59610"/>
                        <a14:foregroundMark x1="53519" y1="59610" x2="47222" y2="49304"/>
                        <a14:foregroundMark x1="47222" y1="49304" x2="43704" y2="50139"/>
                        <a14:foregroundMark x1="40185" y1="64067" x2="45185" y2="80501"/>
                        <a14:foregroundMark x1="45185" y1="80501" x2="64074" y2="73259"/>
                        <a14:foregroundMark x1="64074" y1="73259" x2="56481" y2="60724"/>
                        <a14:foregroundMark x1="56481" y1="60724" x2="48704" y2="61003"/>
                        <a14:foregroundMark x1="42407" y1="67688" x2="45000" y2="76880"/>
                        <a14:foregroundMark x1="45000" y1="76880" x2="55556" y2="81058"/>
                        <a14:foregroundMark x1="55556" y1="81058" x2="52037" y2="64903"/>
                        <a14:foregroundMark x1="52037" y1="64903" x2="46296" y2="61838"/>
                        <a14:foregroundMark x1="45926" y1="62674" x2="52037" y2="71866"/>
                        <a14:foregroundMark x1="52037" y1="71866" x2="50185" y2="63510"/>
                      </a14:backgroundRemoval>
                    </a14:imgEffect>
                  </a14:imgLayer>
                </a14:imgProps>
              </a:ext>
              <a:ext uri="{28A0092B-C50C-407E-A947-70E740481C1C}">
                <a14:useLocalDpi xmlns:a14="http://schemas.microsoft.com/office/drawing/2010/main" val="0"/>
              </a:ext>
            </a:extLst>
          </a:blip>
          <a:stretch>
            <a:fillRect/>
          </a:stretch>
        </p:blipFill>
        <p:spPr>
          <a:xfrm>
            <a:off x="9880395" y="-101216"/>
            <a:ext cx="2714301" cy="1805010"/>
          </a:xfrm>
          <a:prstGeom prst="rect">
            <a:avLst/>
          </a:prstGeom>
        </p:spPr>
      </p:pic>
      <p:grpSp>
        <p:nvGrpSpPr>
          <p:cNvPr id="7" name="Group 6">
            <a:extLst>
              <a:ext uri="{FF2B5EF4-FFF2-40B4-BE49-F238E27FC236}">
                <a16:creationId xmlns:a16="http://schemas.microsoft.com/office/drawing/2014/main" id="{FEEADA23-E180-70AA-1C89-B99B9E80E4B9}"/>
              </a:ext>
            </a:extLst>
          </p:cNvPr>
          <p:cNvGrpSpPr/>
          <p:nvPr/>
        </p:nvGrpSpPr>
        <p:grpSpPr>
          <a:xfrm>
            <a:off x="954454" y="209862"/>
            <a:ext cx="3969816" cy="5976563"/>
            <a:chOff x="954454" y="209862"/>
            <a:chExt cx="3969816" cy="5976563"/>
          </a:xfrm>
        </p:grpSpPr>
        <p:pic>
          <p:nvPicPr>
            <p:cNvPr id="3" name="Picture 2" descr="A person with glasses and a red background&#10;&#10;Description automatically generated">
              <a:extLst>
                <a:ext uri="{FF2B5EF4-FFF2-40B4-BE49-F238E27FC236}">
                  <a16:creationId xmlns:a16="http://schemas.microsoft.com/office/drawing/2014/main" id="{9DD85F8D-A52A-A210-2B05-E7608DB87DD1}"/>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17391" t="36442" r="22175" b="15806"/>
            <a:stretch/>
          </p:blipFill>
          <p:spPr>
            <a:xfrm>
              <a:off x="954454" y="209862"/>
              <a:ext cx="3969816" cy="5576453"/>
            </a:xfrm>
            <a:prstGeom prst="rect">
              <a:avLst/>
            </a:prstGeom>
            <a:ln>
              <a:noFill/>
            </a:ln>
            <a:effectLst>
              <a:softEdge rad="112500"/>
            </a:effectLst>
          </p:spPr>
        </p:pic>
        <p:sp>
          <p:nvSpPr>
            <p:cNvPr id="6" name="TextBox 5">
              <a:extLst>
                <a:ext uri="{FF2B5EF4-FFF2-40B4-BE49-F238E27FC236}">
                  <a16:creationId xmlns:a16="http://schemas.microsoft.com/office/drawing/2014/main" id="{49C1E66D-DD79-CFE3-7BB2-73B92F54DB6C}"/>
                </a:ext>
              </a:extLst>
            </p:cNvPr>
            <p:cNvSpPr txBox="1"/>
            <p:nvPr/>
          </p:nvSpPr>
          <p:spPr>
            <a:xfrm>
              <a:off x="1557103" y="5786315"/>
              <a:ext cx="237032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Dr Kumud V A Joshi </a:t>
              </a:r>
              <a:endParaRPr kumimoji="0" lang="en-IN" sz="20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grpSp>
    </p:spTree>
    <p:extLst>
      <p:ext uri="{BB962C8B-B14F-4D97-AF65-F5344CB8AC3E}">
        <p14:creationId xmlns:p14="http://schemas.microsoft.com/office/powerpoint/2010/main" val="3627958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purple dress&#10;&#10;Description automatically generated">
            <a:extLst>
              <a:ext uri="{FF2B5EF4-FFF2-40B4-BE49-F238E27FC236}">
                <a16:creationId xmlns:a16="http://schemas.microsoft.com/office/drawing/2014/main" id="{85BE8E37-D9C8-6981-2277-9059FA9D5121}"/>
              </a:ext>
            </a:extLst>
          </p:cNvPr>
          <p:cNvPicPr>
            <a:picLocks noChangeAspect="1"/>
          </p:cNvPicPr>
          <p:nvPr/>
        </p:nvPicPr>
        <p:blipFill>
          <a:blip r:embed="rId2">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Tree>
    <p:extLst>
      <p:ext uri="{BB962C8B-B14F-4D97-AF65-F5344CB8AC3E}">
        <p14:creationId xmlns:p14="http://schemas.microsoft.com/office/powerpoint/2010/main" val="906292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2CCBAE-B124-6ADF-848A-6133A9230991}"/>
              </a:ext>
            </a:extLst>
          </p:cNvPr>
          <p:cNvSpPr txBox="1"/>
          <p:nvPr/>
        </p:nvSpPr>
        <p:spPr>
          <a:xfrm>
            <a:off x="81087" y="322409"/>
            <a:ext cx="7742420" cy="6446303"/>
          </a:xfrm>
          <a:prstGeom prst="rect">
            <a:avLst/>
          </a:prstGeom>
          <a:solidFill>
            <a:schemeClr val="bg1"/>
          </a:solidFill>
        </p:spPr>
        <p:txBody>
          <a:bodyPr vert="horz" lIns="91440" tIns="45720" rIns="91440" bIns="45720" rtlCol="0">
            <a:noAutofit/>
          </a:bodyPr>
          <a:lstStyle/>
          <a:p>
            <a:pPr marL="228600" marR="0" lvl="0" indent="0" algn="l" defTabSz="914400" rtl="0" eaLnBrk="1" fontAlgn="auto" latinLnBrk="0" hangingPunct="1">
              <a:lnSpc>
                <a:spcPct val="90000"/>
              </a:lnSpc>
              <a:spcBef>
                <a:spcPts val="0"/>
              </a:spcBef>
              <a:spcAft>
                <a:spcPts val="600"/>
              </a:spcAft>
              <a:buClrTx/>
              <a:buSzTx/>
              <a:buFontTx/>
              <a:buNone/>
              <a:tabLst/>
              <a:defRPr/>
            </a:pPr>
            <a:r>
              <a:rPr kumimoji="0" lang="en-GB" sz="4000" b="1" i="0" u="sng" strike="noStrike" kern="1200" cap="none" spc="0" normalizeH="0" baseline="0" noProof="0" dirty="0">
                <a:ln>
                  <a:noFill/>
                </a:ln>
                <a:solidFill>
                  <a:srgbClr val="FF0000"/>
                </a:solidFill>
                <a:effectLst/>
                <a:uLnTx/>
                <a:uFillTx/>
                <a:latin typeface="Brush Script MT" panose="03060802040406070304" pitchFamily="66" charset="0"/>
                <a:ea typeface="+mn-ea"/>
                <a:cs typeface="Dreaming Outloud Pro" panose="020F0502020204030204" pitchFamily="66" charset="0"/>
              </a:rPr>
              <a:t>Dr Ramesh Krishna Agarwal Award</a:t>
            </a:r>
          </a:p>
          <a:p>
            <a:pPr marL="228600" marR="0" lvl="0" indent="0" algn="just" defTabSz="914400" rtl="0" eaLnBrk="1" fontAlgn="auto" latinLnBrk="0" hangingPunct="1">
              <a:lnSpc>
                <a:spcPct val="90000"/>
              </a:lnSpc>
              <a:spcBef>
                <a:spcPts val="0"/>
              </a:spcBef>
              <a:spcAft>
                <a:spcPts val="600"/>
              </a:spcAft>
              <a:buClrTx/>
              <a:buSzTx/>
              <a:buFontTx/>
              <a:buNone/>
              <a:tabLst/>
              <a:defRPr/>
            </a:pPr>
            <a:endParaRPr kumimoji="0" lang="en-GB" sz="4000" b="0" i="0" u="sng" strike="noStrike" kern="1200" cap="none" spc="0" normalizeH="0" baseline="0" noProof="0" dirty="0">
              <a:ln>
                <a:noFill/>
              </a:ln>
              <a:solidFill>
                <a:prstClr val="white"/>
              </a:solidFill>
              <a:effectLst/>
              <a:uLnTx/>
              <a:uFillTx/>
              <a:latin typeface="Brush Script MT" panose="03060802040406070304" pitchFamily="66" charset="0"/>
              <a:ea typeface="+mn-ea"/>
              <a:cs typeface="Dreaming Outloud Pro" panose="020F0502020204030204" pitchFamily="66" charset="0"/>
            </a:endParaRPr>
          </a:p>
          <a:p>
            <a:pPr marL="457200" indent="-228600" algn="just">
              <a:lnSpc>
                <a:spcPct val="90000"/>
              </a:lnSpc>
              <a:spcAft>
                <a:spcPts val="6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Abadi" panose="020B0604020104020204" pitchFamily="34" charset="0"/>
                <a:ea typeface="+mn-ea"/>
                <a:cs typeface="Dreaming Outloud Pro" panose="020F0502020204030204" pitchFamily="66" charset="0"/>
              </a:rPr>
              <a:t>Started in 1955 under guidance of eminent teachers like Dr. Wale and Dr Dheer.</a:t>
            </a:r>
          </a:p>
          <a:p>
            <a:pPr marL="457200" marR="0" lvl="0" indent="-2286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badi" panose="020B0604020104020204" pitchFamily="34" charset="0"/>
                <a:ea typeface="+mn-ea"/>
                <a:cs typeface="Dreaming Outloud Pro" panose="020F0502020204030204" pitchFamily="66" charset="0"/>
              </a:rPr>
              <a:t>Treating patients with care compassion &amp; kind words was his unique quality. </a:t>
            </a:r>
          </a:p>
          <a:p>
            <a:pPr marL="457200" marR="0" lvl="0" indent="-2286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badi" panose="020B0604020104020204" pitchFamily="34" charset="0"/>
                <a:ea typeface="+mn-ea"/>
                <a:cs typeface="Dreaming Outloud Pro" panose="020F0502020204030204" pitchFamily="66" charset="0"/>
              </a:rPr>
              <a:t>He was past District Governor for Rotary International </a:t>
            </a:r>
          </a:p>
          <a:p>
            <a:pPr marL="457200" marR="0" lvl="0" indent="-2286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badi" panose="020B0604020104020204" pitchFamily="34" charset="0"/>
                <a:ea typeface="+mn-ea"/>
                <a:cs typeface="Dreaming Outloud Pro" panose="020F0502020204030204" pitchFamily="66" charset="0"/>
              </a:rPr>
              <a:t>Mrs. Krishna Agarwal was a well-known social worker ,who worked in rural areas</a:t>
            </a:r>
          </a:p>
          <a:p>
            <a:pPr marL="457200" marR="0" lvl="0" indent="-2286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badi" panose="020B0604020104020204" pitchFamily="34" charset="0"/>
                <a:ea typeface="+mn-ea"/>
                <a:cs typeface="Dreaming Outloud Pro" panose="020F0502020204030204" pitchFamily="66" charset="0"/>
              </a:rPr>
              <a:t>She received the prestigious National Nehru literacy award for her contribution in educating rural women.</a:t>
            </a:r>
          </a:p>
          <a:p>
            <a:pPr marL="457200" marR="0" lvl="0" indent="-2286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badi" panose="020B0604020104020204" pitchFamily="34" charset="0"/>
                <a:ea typeface="+mn-ea"/>
                <a:cs typeface="Dreaming Outloud Pro" panose="020F0502020204030204" pitchFamily="66" charset="0"/>
              </a:rPr>
              <a:t> Dr Ramesh and his wife Krishna complimented and supported one another. The award is in their joint name as Ramesh Krishna award.</a:t>
            </a:r>
            <a:r>
              <a:rPr kumimoji="0" lang="en-GB" sz="2400" b="0" i="0" u="none" strike="noStrike" kern="1200" cap="none" spc="0" normalizeH="0" baseline="0" noProof="0" dirty="0">
                <a:ln>
                  <a:noFill/>
                </a:ln>
                <a:solidFill>
                  <a:prstClr val="white"/>
                </a:solidFill>
                <a:effectLst/>
                <a:uLnTx/>
                <a:uFillTx/>
                <a:latin typeface="Abadi" panose="020B0604020104020204" pitchFamily="34" charset="0"/>
                <a:ea typeface="+mn-ea"/>
                <a:cs typeface="Dreaming Outloud Pro" panose="020F0502020204030204" pitchFamily="66" charset="0"/>
              </a:rPr>
              <a:t> Award: Every 3rd year. Best poster by a RLM.</a:t>
            </a:r>
            <a:endParaRPr kumimoji="0" lang="en-US" sz="2400" b="0" i="0" u="none" strike="noStrike" kern="1200" cap="none" spc="0" normalizeH="0" baseline="0" noProof="0" dirty="0">
              <a:ln>
                <a:noFill/>
              </a:ln>
              <a:solidFill>
                <a:prstClr val="white"/>
              </a:solidFill>
              <a:effectLst/>
              <a:uLnTx/>
              <a:uFillTx/>
              <a:latin typeface="Abadi" panose="020B0604020104020204" pitchFamily="34" charset="0"/>
              <a:ea typeface="+mn-ea"/>
              <a:cs typeface="Dreaming Outloud Pro" panose="020F0502020204030204" pitchFamily="66" charset="0"/>
            </a:endParaRPr>
          </a:p>
        </p:txBody>
      </p:sp>
      <p:pic>
        <p:nvPicPr>
          <p:cNvPr id="2" name="Picture 1" descr="A logo of a state ophthalmic society&#10;&#10;Description automatically generated">
            <a:extLst>
              <a:ext uri="{FF2B5EF4-FFF2-40B4-BE49-F238E27FC236}">
                <a16:creationId xmlns:a16="http://schemas.microsoft.com/office/drawing/2014/main" id="{46F45E18-2804-49CB-A7AF-9DA1924F168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49" b="90251" l="10000" r="90000">
                        <a14:foregroundMark x1="44630" y1="90251" x2="44630" y2="90251"/>
                        <a14:foregroundMark x1="44074" y1="27855" x2="36852" y2="36490"/>
                        <a14:foregroundMark x1="36852" y1="36490" x2="33333" y2="46240"/>
                        <a14:foregroundMark x1="33333" y1="46240" x2="31852" y2="58774"/>
                        <a14:foregroundMark x1="31852" y1="58774" x2="42407" y2="78830"/>
                        <a14:foregroundMark x1="42407" y1="78830" x2="65370" y2="71309"/>
                        <a14:foregroundMark x1="65370" y1="71309" x2="69259" y2="57939"/>
                        <a14:foregroundMark x1="69259" y1="57939" x2="70370" y2="40390"/>
                        <a14:foregroundMark x1="70370" y1="40390" x2="56852" y2="32591"/>
                        <a14:foregroundMark x1="56852" y1="32591" x2="43148" y2="29526"/>
                        <a14:foregroundMark x1="43148" y1="29526" x2="49630" y2="26184"/>
                        <a14:foregroundMark x1="49630" y1="26184" x2="57593" y2="30919"/>
                        <a14:foregroundMark x1="57593" y1="30919" x2="54074" y2="28412"/>
                        <a14:foregroundMark x1="42778" y1="29248" x2="31481" y2="38440"/>
                        <a14:foregroundMark x1="31481" y1="38440" x2="31852" y2="58217"/>
                        <a14:foregroundMark x1="31852" y1="58217" x2="46852" y2="68524"/>
                        <a14:foregroundMark x1="46852" y1="68524" x2="60000" y2="59889"/>
                        <a14:foregroundMark x1="60000" y1="59889" x2="65185" y2="47632"/>
                        <a14:foregroundMark x1="65185" y1="47632" x2="55556" y2="31476"/>
                        <a14:foregroundMark x1="55556" y1="31476" x2="37222" y2="26741"/>
                        <a14:foregroundMark x1="57593" y1="31198" x2="51481" y2="26462"/>
                        <a14:foregroundMark x1="51481" y1="26462" x2="37778" y2="31476"/>
                        <a14:foregroundMark x1="37778" y1="31476" x2="37407" y2="54318"/>
                        <a14:foregroundMark x1="37407" y1="54318" x2="60556" y2="48189"/>
                        <a14:foregroundMark x1="60556" y1="48189" x2="57778" y2="31755"/>
                        <a14:foregroundMark x1="57778" y1="31755" x2="55000" y2="29248"/>
                        <a14:foregroundMark x1="55000" y1="29248" x2="39815" y2="41504"/>
                        <a14:foregroundMark x1="39815" y1="41504" x2="41667" y2="56546"/>
                        <a14:foregroundMark x1="41667" y1="56546" x2="52037" y2="42897"/>
                        <a14:foregroundMark x1="52037" y1="42897" x2="48333" y2="32591"/>
                        <a14:foregroundMark x1="48333" y1="32591" x2="46296" y2="32591"/>
                        <a14:foregroundMark x1="44074" y1="30084" x2="28889" y2="49304"/>
                        <a14:foregroundMark x1="28889" y1="49304" x2="37037" y2="62953"/>
                        <a14:foregroundMark x1="37037" y1="62953" x2="43704" y2="44290"/>
                        <a14:foregroundMark x1="43704" y1="44290" x2="42963" y2="36490"/>
                        <a14:foregroundMark x1="42593" y1="35655" x2="31296" y2="51253"/>
                        <a14:foregroundMark x1="31296" y1="51253" x2="37407" y2="49304"/>
                        <a14:foregroundMark x1="37407" y1="49304" x2="38519" y2="35097"/>
                        <a14:foregroundMark x1="38519" y1="35097" x2="37407" y2="34262"/>
                        <a14:foregroundMark x1="56296" y1="35933" x2="61667" y2="50975"/>
                        <a14:foregroundMark x1="61667" y1="50975" x2="71852" y2="61560"/>
                        <a14:foregroundMark x1="71852" y1="61560" x2="73333" y2="44847"/>
                        <a14:foregroundMark x1="73333" y1="44847" x2="62593" y2="33148"/>
                        <a14:foregroundMark x1="62593" y1="33148" x2="59259" y2="33426"/>
                        <a14:foregroundMark x1="59074" y1="34819" x2="60926" y2="46240"/>
                        <a14:foregroundMark x1="60926" y1="46240" x2="67222" y2="56546"/>
                        <a14:foregroundMark x1="67222" y1="56546" x2="70741" y2="40390"/>
                        <a14:foregroundMark x1="70741" y1="40390" x2="59630" y2="30084"/>
                        <a14:foregroundMark x1="59630" y1="30084" x2="57593" y2="30084"/>
                        <a14:foregroundMark x1="52222" y1="44011" x2="45741" y2="47075"/>
                        <a14:foregroundMark x1="45741" y1="47075" x2="42037" y2="64345"/>
                        <a14:foregroundMark x1="42037" y1="64345" x2="60370" y2="60446"/>
                        <a14:foregroundMark x1="60370" y1="60446" x2="51111" y2="47075"/>
                        <a14:foregroundMark x1="51111" y1="47075" x2="46111" y2="47075"/>
                        <a14:foregroundMark x1="44815" y1="52646" x2="53519" y2="59610"/>
                        <a14:foregroundMark x1="53519" y1="59610" x2="47222" y2="49304"/>
                        <a14:foregroundMark x1="47222" y1="49304" x2="43704" y2="50139"/>
                        <a14:foregroundMark x1="40185" y1="64067" x2="45185" y2="80501"/>
                        <a14:foregroundMark x1="45185" y1="80501" x2="64074" y2="73259"/>
                        <a14:foregroundMark x1="64074" y1="73259" x2="56481" y2="60724"/>
                        <a14:foregroundMark x1="56481" y1="60724" x2="48704" y2="61003"/>
                        <a14:foregroundMark x1="42407" y1="67688" x2="45000" y2="76880"/>
                        <a14:foregroundMark x1="45000" y1="76880" x2="55556" y2="81058"/>
                        <a14:foregroundMark x1="55556" y1="81058" x2="52037" y2="64903"/>
                        <a14:foregroundMark x1="52037" y1="64903" x2="46296" y2="61838"/>
                        <a14:foregroundMark x1="45926" y1="62674" x2="52037" y2="71866"/>
                        <a14:foregroundMark x1="52037" y1="71866" x2="50185" y2="63510"/>
                      </a14:backgroundRemoval>
                    </a14:imgEffect>
                  </a14:imgLayer>
                </a14:imgProps>
              </a:ext>
              <a:ext uri="{28A0092B-C50C-407E-A947-70E740481C1C}">
                <a14:useLocalDpi xmlns:a14="http://schemas.microsoft.com/office/drawing/2010/main" val="0"/>
              </a:ext>
            </a:extLst>
          </a:blip>
          <a:stretch>
            <a:fillRect/>
          </a:stretch>
        </p:blipFill>
        <p:spPr>
          <a:xfrm>
            <a:off x="8791530" y="78411"/>
            <a:ext cx="2292723" cy="1524661"/>
          </a:xfrm>
          <a:prstGeom prst="rect">
            <a:avLst/>
          </a:prstGeom>
        </p:spPr>
      </p:pic>
      <p:grpSp>
        <p:nvGrpSpPr>
          <p:cNvPr id="7" name="Group 6">
            <a:extLst>
              <a:ext uri="{FF2B5EF4-FFF2-40B4-BE49-F238E27FC236}">
                <a16:creationId xmlns:a16="http://schemas.microsoft.com/office/drawing/2014/main" id="{FE120120-C492-F368-1B37-28CA38280BCD}"/>
              </a:ext>
            </a:extLst>
          </p:cNvPr>
          <p:cNvGrpSpPr/>
          <p:nvPr/>
        </p:nvGrpSpPr>
        <p:grpSpPr>
          <a:xfrm>
            <a:off x="8306392" y="1692623"/>
            <a:ext cx="4056713" cy="4417912"/>
            <a:chOff x="7823507" y="367257"/>
            <a:chExt cx="4056713" cy="4417912"/>
          </a:xfrm>
        </p:grpSpPr>
        <p:pic>
          <p:nvPicPr>
            <p:cNvPr id="5" name="Picture 4" descr="A person and person standing together&#10;&#10;Description automatically generated">
              <a:extLst>
                <a:ext uri="{FF2B5EF4-FFF2-40B4-BE49-F238E27FC236}">
                  <a16:creationId xmlns:a16="http://schemas.microsoft.com/office/drawing/2014/main" id="{5C3D923B-4CB3-6524-F303-C2EA89A2E197}"/>
                </a:ext>
              </a:extLst>
            </p:cNvPr>
            <p:cNvPicPr>
              <a:picLocks noChangeAspect="1"/>
            </p:cNvPicPr>
            <p:nvPr/>
          </p:nvPicPr>
          <p:blipFill>
            <a:blip r:embed="rId4">
              <a:extLst>
                <a:ext uri="{28A0092B-C50C-407E-A947-70E740481C1C}">
                  <a14:useLocalDpi xmlns:a14="http://schemas.microsoft.com/office/drawing/2010/main" val="0"/>
                </a:ext>
              </a:extLst>
            </a:blip>
            <a:srcRect t="9439" r="-1" b="4351"/>
            <a:stretch/>
          </p:blipFill>
          <p:spPr>
            <a:xfrm rot="16200000">
              <a:off x="7799366" y="391398"/>
              <a:ext cx="3959030" cy="3910748"/>
            </a:xfrm>
            <a:prstGeom prst="rect">
              <a:avLst/>
            </a:prstGeom>
            <a:ln>
              <a:noFill/>
            </a:ln>
            <a:effectLst>
              <a:softEdge rad="112500"/>
            </a:effectLst>
          </p:spPr>
        </p:pic>
        <p:sp>
          <p:nvSpPr>
            <p:cNvPr id="6" name="TextBox 5">
              <a:extLst>
                <a:ext uri="{FF2B5EF4-FFF2-40B4-BE49-F238E27FC236}">
                  <a16:creationId xmlns:a16="http://schemas.microsoft.com/office/drawing/2014/main" id="{E3736A7D-5C2D-495B-85D7-FA3DCF215450}"/>
                </a:ext>
              </a:extLst>
            </p:cNvPr>
            <p:cNvSpPr txBox="1"/>
            <p:nvPr/>
          </p:nvSpPr>
          <p:spPr>
            <a:xfrm>
              <a:off x="7823507" y="4415837"/>
              <a:ext cx="405671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badi" panose="020B0604020104020204" pitchFamily="34" charset="0"/>
                  <a:ea typeface="+mn-ea"/>
                  <a:cs typeface="Dreaming Outloud Pro" panose="020F0502020204030204" pitchFamily="66" charset="0"/>
                </a:rPr>
                <a:t>Dr Ramesh and Mrs Krishna Agarwal</a:t>
              </a:r>
              <a:endParaRPr kumimoji="0" lang="en-IN"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grpSp>
    </p:spTree>
    <p:extLst>
      <p:ext uri="{BB962C8B-B14F-4D97-AF65-F5344CB8AC3E}">
        <p14:creationId xmlns:p14="http://schemas.microsoft.com/office/powerpoint/2010/main" val="729432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with glasses and a red background&#10;&#10;Description automatically generated">
            <a:extLst>
              <a:ext uri="{FF2B5EF4-FFF2-40B4-BE49-F238E27FC236}">
                <a16:creationId xmlns:a16="http://schemas.microsoft.com/office/drawing/2014/main" id="{781B347B-2735-9082-B7AC-8081251AF946}"/>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3005041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714C585-58D5-885F-1702-2788097F36BA}"/>
              </a:ext>
            </a:extLst>
          </p:cNvPr>
          <p:cNvSpPr/>
          <p:nvPr/>
        </p:nvSpPr>
        <p:spPr>
          <a:xfrm>
            <a:off x="897769" y="1909192"/>
            <a:ext cx="4586513" cy="3647710"/>
          </a:xfrm>
          <a:prstGeom prst="rect">
            <a:avLst/>
          </a:prstGeom>
        </p:spPr>
        <p:txBody>
          <a:bodyPr vert="horz" lIns="91440" tIns="45720" rIns="91440" bIns="45720" rtlCol="0">
            <a:normAutofit fontScale="92500"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solidFill>
                  <a:srgbClr val="A4802B"/>
                </a:solidFill>
                <a:effectLst>
                  <a:outerShdw blurRad="38100" dist="19050" dir="2700000" algn="tl" rotWithShape="0">
                    <a:prstClr val="black">
                      <a:lumMod val="50000"/>
                      <a:alpha val="40000"/>
                    </a:prstClr>
                  </a:outerShdw>
                </a:effectLst>
                <a:uLnTx/>
                <a:uFillTx/>
                <a:latin typeface="Aharoni" panose="02010803020104030203" pitchFamily="2" charset="-79"/>
                <a:ea typeface="+mn-ea"/>
                <a:cs typeface="Aharoni" panose="02010803020104030203" pitchFamily="2" charset="-79"/>
              </a:rPr>
              <a:t>TEAM REWA- </a:t>
            </a:r>
            <a:r>
              <a:rPr kumimoji="0" lang="en-US" sz="4800" b="1" i="0" u="none" strike="noStrike" kern="1200" cap="none" spc="0" normalizeH="0" baseline="0" noProof="0" dirty="0">
                <a:ln/>
                <a:solidFill>
                  <a:srgbClr val="A4802B"/>
                </a:solidFill>
                <a:effectLst>
                  <a:outerShdw blurRad="38100" dist="19050" dir="2700000" algn="tl" rotWithShape="0">
                    <a:prstClr val="black">
                      <a:lumMod val="50000"/>
                      <a:alpha val="40000"/>
                    </a:prstClr>
                  </a:outerShdw>
                </a:effectLst>
                <a:uLnTx/>
                <a:uFillTx/>
                <a:latin typeface="Aharoni" panose="02010803020104030203" pitchFamily="2" charset="-79"/>
                <a:ea typeface="+mn-ea"/>
                <a:cs typeface="Aharoni" panose="02010803020104030203" pitchFamily="2" charset="-79"/>
              </a:rPr>
              <a:t>2023</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400" b="1" i="0" u="none" strike="noStrike" kern="1200" cap="none" spc="0" normalizeH="0" baseline="0" noProof="0" dirty="0">
                <a:ln/>
                <a:solidFill>
                  <a:srgbClr val="E0E0B5"/>
                </a:solidFill>
                <a:effectLst>
                  <a:outerShdw blurRad="38100" dist="19050" dir="2700000" algn="tl" rotWithShape="0">
                    <a:prstClr val="black">
                      <a:lumMod val="50000"/>
                      <a:alpha val="40000"/>
                    </a:prstClr>
                  </a:outerShdw>
                </a:effectLst>
                <a:uLnTx/>
                <a:uFillTx/>
                <a:latin typeface="Brush Script MT" panose="03060802040406070304" pitchFamily="66" charset="0"/>
                <a:ea typeface="+mn-ea"/>
                <a:cs typeface="+mn-cs"/>
              </a:rPr>
              <a:t>Dr Sashi Jain</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400" b="1" i="0" u="none" strike="noStrike" kern="1200" cap="none" spc="0" normalizeH="0" baseline="0" noProof="0" dirty="0">
                <a:ln/>
                <a:solidFill>
                  <a:srgbClr val="E0E0B5"/>
                </a:solidFill>
                <a:effectLst>
                  <a:outerShdw blurRad="38100" dist="19050" dir="2700000" algn="tl" rotWithShape="0">
                    <a:prstClr val="black">
                      <a:lumMod val="50000"/>
                      <a:alpha val="40000"/>
                    </a:prstClr>
                  </a:outerShdw>
                </a:effectLst>
                <a:uLnTx/>
                <a:uFillTx/>
                <a:latin typeface="Brush Script MT" panose="03060802040406070304" pitchFamily="66" charset="0"/>
                <a:ea typeface="+mn-ea"/>
                <a:cs typeface="+mn-cs"/>
              </a:rPr>
              <a:t>Dr Rakesh Shakya</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400" b="1" i="0" u="none" strike="noStrike" kern="1200" cap="none" spc="0" normalizeH="0" baseline="0" noProof="0" dirty="0">
                <a:ln/>
                <a:solidFill>
                  <a:srgbClr val="E0E0B5"/>
                </a:solidFill>
                <a:effectLst>
                  <a:outerShdw blurRad="38100" dist="19050" dir="2700000" algn="tl" rotWithShape="0">
                    <a:prstClr val="black">
                      <a:lumMod val="50000"/>
                      <a:alpha val="40000"/>
                    </a:prstClr>
                  </a:outerShdw>
                </a:effectLst>
                <a:uLnTx/>
                <a:uFillTx/>
                <a:latin typeface="Brush Script MT" panose="03060802040406070304" pitchFamily="66" charset="0"/>
                <a:ea typeface="+mn-ea"/>
                <a:cs typeface="+mn-cs"/>
              </a:rPr>
              <a:t>Dr Gautam Parmar</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400" b="1" i="0" u="none" strike="noStrike" kern="1200" cap="none" spc="0" normalizeH="0" baseline="0" noProof="0" dirty="0">
                <a:ln/>
                <a:solidFill>
                  <a:srgbClr val="E0E0B5"/>
                </a:solidFill>
                <a:effectLst>
                  <a:outerShdw blurRad="38100" dist="19050" dir="2700000" algn="tl" rotWithShape="0">
                    <a:prstClr val="black">
                      <a:lumMod val="50000"/>
                      <a:alpha val="40000"/>
                    </a:prstClr>
                  </a:outerShdw>
                </a:effectLst>
                <a:uLnTx/>
                <a:uFillTx/>
                <a:latin typeface="Brush Script MT" panose="03060802040406070304" pitchFamily="66" charset="0"/>
                <a:ea typeface="+mn-ea"/>
                <a:cs typeface="+mn-cs"/>
              </a:rPr>
              <a:t>Dr Dhirendra Pandey</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400" b="1" i="0" u="none" strike="noStrike" kern="1200" cap="none" spc="0" normalizeH="0" baseline="0" noProof="0" dirty="0">
                <a:ln/>
                <a:solidFill>
                  <a:srgbClr val="E0E0B5"/>
                </a:solidFill>
                <a:effectLst>
                  <a:outerShdw blurRad="38100" dist="19050" dir="2700000" algn="tl" rotWithShape="0">
                    <a:prstClr val="black">
                      <a:lumMod val="50000"/>
                      <a:alpha val="40000"/>
                    </a:prstClr>
                  </a:outerShdw>
                </a:effectLst>
                <a:uLnTx/>
                <a:uFillTx/>
                <a:latin typeface="Brush Script MT" panose="03060802040406070304" pitchFamily="66" charset="0"/>
                <a:ea typeface="+mn-ea"/>
                <a:cs typeface="+mn-cs"/>
              </a:rPr>
              <a:t>Dr Ashi Jain</a:t>
            </a: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descr="A person holding a coiled snake&#10;&#10;Description automatically generated">
            <a:extLst>
              <a:ext uri="{FF2B5EF4-FFF2-40B4-BE49-F238E27FC236}">
                <a16:creationId xmlns:a16="http://schemas.microsoft.com/office/drawing/2014/main" id="{43B832A2-F593-0CAD-E40E-B2DF92ACD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5453" y="0"/>
            <a:ext cx="5246370" cy="6858000"/>
          </a:xfrm>
          <a:prstGeom prst="rect">
            <a:avLst/>
          </a:prstGeom>
        </p:spPr>
      </p:pic>
    </p:spTree>
    <p:extLst>
      <p:ext uri="{BB962C8B-B14F-4D97-AF65-F5344CB8AC3E}">
        <p14:creationId xmlns:p14="http://schemas.microsoft.com/office/powerpoint/2010/main" val="1058462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7E96BAF-48DA-8DB0-E509-B8FB1018814B}"/>
              </a:ext>
            </a:extLst>
          </p:cNvPr>
          <p:cNvPicPr>
            <a:picLocks noChangeAspect="1"/>
          </p:cNvPicPr>
          <p:nvPr/>
        </p:nvPicPr>
        <p:blipFill>
          <a:blip r:embed="rId2">
            <a:extLst>
              <a:ext uri="{28A0092B-C50C-407E-A947-70E740481C1C}">
                <a14:useLocalDpi xmlns:a14="http://schemas.microsoft.com/office/drawing/2010/main" val="0"/>
              </a:ext>
            </a:extLst>
          </a:blip>
          <a:srcRect t="461"/>
          <a:stretch/>
        </p:blipFill>
        <p:spPr>
          <a:xfrm>
            <a:off x="20" y="1282"/>
            <a:ext cx="12191980" cy="6856718"/>
          </a:xfrm>
          <a:prstGeom prst="rect">
            <a:avLst/>
          </a:prstGeom>
        </p:spPr>
      </p:pic>
    </p:spTree>
    <p:extLst>
      <p:ext uri="{BB962C8B-B14F-4D97-AF65-F5344CB8AC3E}">
        <p14:creationId xmlns:p14="http://schemas.microsoft.com/office/powerpoint/2010/main" val="34858311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9A0AF9-FCB1-D6AC-D93F-94E012480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946065" cy="6762359"/>
          </a:xfrm>
          <a:prstGeom prst="rect">
            <a:avLst/>
          </a:prstGeom>
        </p:spPr>
      </p:pic>
      <p:sp>
        <p:nvSpPr>
          <p:cNvPr id="4" name="Rectangle 3">
            <a:extLst>
              <a:ext uri="{FF2B5EF4-FFF2-40B4-BE49-F238E27FC236}">
                <a16:creationId xmlns:a16="http://schemas.microsoft.com/office/drawing/2014/main" id="{AB562CE9-C283-D4E3-5962-E181A3696BF5}"/>
              </a:ext>
            </a:extLst>
          </p:cNvPr>
          <p:cNvSpPr/>
          <p:nvPr/>
        </p:nvSpPr>
        <p:spPr>
          <a:xfrm>
            <a:off x="7282063" y="1303687"/>
            <a:ext cx="4801314" cy="4154984"/>
          </a:xfrm>
          <a:prstGeom prst="rect">
            <a:avLst/>
          </a:prstGeom>
          <a:noFill/>
        </p:spPr>
        <p:txBody>
          <a:bodyPr wrap="none" lIns="91440" tIns="45720" rIns="91440" bIns="45720">
            <a:spAutoFit/>
          </a:bodyPr>
          <a:lstStyle/>
          <a:p>
            <a:pPr algn="ctr"/>
            <a:r>
              <a:rPr lang="en-US" sz="3600" b="1" dirty="0">
                <a:ln w="12700">
                  <a:solidFill>
                    <a:schemeClr val="tx2">
                      <a:lumMod val="75000"/>
                    </a:schemeClr>
                  </a:solidFill>
                  <a:prstDash val="solid"/>
                </a:ln>
                <a:solidFill>
                  <a:srgbClr val="F9F461"/>
                </a:solidFill>
                <a:effectLst>
                  <a:outerShdw dist="38100" dir="2640000" algn="bl" rotWithShape="0">
                    <a:schemeClr val="tx2">
                      <a:lumMod val="75000"/>
                    </a:schemeClr>
                  </a:outerShdw>
                </a:effectLst>
              </a:rPr>
              <a:t>(SEWA SADAN)</a:t>
            </a:r>
          </a:p>
          <a:p>
            <a:pPr algn="ctr"/>
            <a:endParaRPr lang="en-US" sz="3600" b="1" dirty="0">
              <a:ln w="12700">
                <a:solidFill>
                  <a:schemeClr val="tx2">
                    <a:lumMod val="75000"/>
                  </a:schemeClr>
                </a:solidFill>
                <a:prstDash val="solid"/>
              </a:ln>
              <a:solidFill>
                <a:srgbClr val="F9F461"/>
              </a:solidFill>
              <a:effectLst>
                <a:outerShdw dist="38100" dir="2640000" algn="bl" rotWithShape="0">
                  <a:schemeClr val="tx2">
                    <a:lumMod val="75000"/>
                  </a:schemeClr>
                </a:outerShdw>
              </a:effectLst>
            </a:endParaRPr>
          </a:p>
          <a:p>
            <a:pPr algn="ctr"/>
            <a:r>
              <a:rPr lang="en-US" sz="4800" b="1" cap="none" spc="0" dirty="0">
                <a:ln w="12700">
                  <a:solidFill>
                    <a:schemeClr val="tx2">
                      <a:lumMod val="75000"/>
                    </a:schemeClr>
                  </a:solidFill>
                  <a:prstDash val="solid"/>
                </a:ln>
                <a:solidFill>
                  <a:srgbClr val="F9F461"/>
                </a:solidFill>
                <a:effectLst>
                  <a:outerShdw dist="38100" dir="2640000" algn="bl" rotWithShape="0">
                    <a:schemeClr val="tx2">
                      <a:lumMod val="75000"/>
                    </a:schemeClr>
                  </a:outerShdw>
                </a:effectLst>
                <a:latin typeface="Brush Script MT" panose="03060802040406070304" pitchFamily="66" charset="0"/>
              </a:rPr>
              <a:t>Dr </a:t>
            </a:r>
            <a:r>
              <a:rPr lang="en-US" sz="4800" b="1" dirty="0">
                <a:ln w="12700">
                  <a:solidFill>
                    <a:schemeClr val="tx2">
                      <a:lumMod val="75000"/>
                    </a:schemeClr>
                  </a:solidFill>
                  <a:prstDash val="solid"/>
                </a:ln>
                <a:solidFill>
                  <a:srgbClr val="F9F461"/>
                </a:solidFill>
                <a:effectLst>
                  <a:outerShdw dist="38100" dir="2640000" algn="bl" rotWithShape="0">
                    <a:schemeClr val="tx2">
                      <a:lumMod val="75000"/>
                    </a:schemeClr>
                  </a:outerShdw>
                </a:effectLst>
                <a:latin typeface="Brush Script MT" panose="03060802040406070304" pitchFamily="66" charset="0"/>
              </a:rPr>
              <a:t>Krishna Nimbalkar</a:t>
            </a:r>
          </a:p>
          <a:p>
            <a:pPr algn="ctr"/>
            <a:r>
              <a:rPr lang="en-US" sz="4800" b="1" cap="none" spc="0" dirty="0">
                <a:ln w="12700">
                  <a:solidFill>
                    <a:schemeClr val="tx2">
                      <a:lumMod val="75000"/>
                    </a:schemeClr>
                  </a:solidFill>
                  <a:prstDash val="solid"/>
                </a:ln>
                <a:solidFill>
                  <a:srgbClr val="F9F461"/>
                </a:solidFill>
                <a:effectLst>
                  <a:outerShdw dist="38100" dir="2640000" algn="bl" rotWithShape="0">
                    <a:schemeClr val="tx2">
                      <a:lumMod val="75000"/>
                    </a:schemeClr>
                  </a:outerShdw>
                </a:effectLst>
                <a:latin typeface="Brush Script MT" panose="03060802040406070304" pitchFamily="66" charset="0"/>
              </a:rPr>
              <a:t>Dr N</a:t>
            </a:r>
            <a:r>
              <a:rPr lang="en-US" sz="4800" b="1" dirty="0">
                <a:ln w="12700">
                  <a:solidFill>
                    <a:schemeClr val="tx2">
                      <a:lumMod val="75000"/>
                    </a:schemeClr>
                  </a:solidFill>
                  <a:prstDash val="solid"/>
                </a:ln>
                <a:solidFill>
                  <a:srgbClr val="F9F461"/>
                </a:solidFill>
                <a:effectLst>
                  <a:outerShdw dist="38100" dir="2640000" algn="bl" rotWithShape="0">
                    <a:schemeClr val="tx2">
                      <a:lumMod val="75000"/>
                    </a:schemeClr>
                  </a:outerShdw>
                </a:effectLst>
                <a:latin typeface="Brush Script MT" panose="03060802040406070304" pitchFamily="66" charset="0"/>
              </a:rPr>
              <a:t>eha Mota</a:t>
            </a:r>
          </a:p>
          <a:p>
            <a:pPr algn="ctr"/>
            <a:r>
              <a:rPr lang="en-US" sz="4800" b="1" cap="none" spc="0" dirty="0">
                <a:ln w="12700">
                  <a:solidFill>
                    <a:schemeClr val="tx2">
                      <a:lumMod val="75000"/>
                    </a:schemeClr>
                  </a:solidFill>
                  <a:prstDash val="solid"/>
                </a:ln>
                <a:solidFill>
                  <a:srgbClr val="F9F461"/>
                </a:solidFill>
                <a:effectLst>
                  <a:outerShdw dist="38100" dir="2640000" algn="bl" rotWithShape="0">
                    <a:schemeClr val="tx2">
                      <a:lumMod val="75000"/>
                    </a:schemeClr>
                  </a:outerShdw>
                </a:effectLst>
                <a:latin typeface="Brush Script MT" panose="03060802040406070304" pitchFamily="66" charset="0"/>
              </a:rPr>
              <a:t>Dr Anshul Shukla</a:t>
            </a:r>
          </a:p>
          <a:p>
            <a:pPr algn="ctr"/>
            <a:endParaRPr lang="en-US" sz="4800" b="1" cap="none" spc="0" dirty="0">
              <a:ln w="12700">
                <a:solidFill>
                  <a:schemeClr val="tx2">
                    <a:lumMod val="75000"/>
                  </a:schemeClr>
                </a:solidFill>
                <a:prstDash val="solid"/>
              </a:ln>
              <a:solidFill>
                <a:srgbClr val="F9F461"/>
              </a:solidFill>
              <a:effectLst>
                <a:outerShdw dist="38100" dir="2640000" algn="bl" rotWithShape="0">
                  <a:schemeClr val="tx2">
                    <a:lumMod val="75000"/>
                  </a:schemeClr>
                </a:outerShdw>
              </a:effectLst>
              <a:latin typeface="Brush Script MT" panose="03060802040406070304" pitchFamily="66" charset="0"/>
            </a:endParaRPr>
          </a:p>
        </p:txBody>
      </p:sp>
      <p:sp>
        <p:nvSpPr>
          <p:cNvPr id="19" name="TextBox 18">
            <a:extLst>
              <a:ext uri="{FF2B5EF4-FFF2-40B4-BE49-F238E27FC236}">
                <a16:creationId xmlns:a16="http://schemas.microsoft.com/office/drawing/2014/main" id="{C314ECA3-E618-5476-A864-E4C3DDA97A25}"/>
              </a:ext>
            </a:extLst>
          </p:cNvPr>
          <p:cNvSpPr txBox="1"/>
          <p:nvPr/>
        </p:nvSpPr>
        <p:spPr>
          <a:xfrm>
            <a:off x="771851" y="1381334"/>
            <a:ext cx="6346800" cy="646331"/>
          </a:xfrm>
          <a:prstGeom prst="rect">
            <a:avLst/>
          </a:prstGeom>
          <a:noFill/>
        </p:spPr>
        <p:txBody>
          <a:bodyPr wrap="square">
            <a:spAutoFit/>
          </a:bodyPr>
          <a:lstStyle/>
          <a:p>
            <a:pPr algn="ctr"/>
            <a:r>
              <a:rPr lang="en-US" sz="3600" b="1" cap="none" spc="0" dirty="0">
                <a:ln w="12700">
                  <a:solidFill>
                    <a:schemeClr val="tx2">
                      <a:lumMod val="75000"/>
                    </a:schemeClr>
                  </a:solidFill>
                  <a:prstDash val="solid"/>
                </a:ln>
                <a:solidFill>
                  <a:srgbClr val="F9F461"/>
                </a:solidFill>
                <a:effectLst>
                  <a:outerShdw dist="38100" dir="2640000" algn="bl" rotWithShape="0">
                    <a:schemeClr val="tx2">
                      <a:lumMod val="75000"/>
                    </a:schemeClr>
                  </a:outerShdw>
                </a:effectLst>
              </a:rPr>
              <a:t>PG WINNERS</a:t>
            </a:r>
          </a:p>
        </p:txBody>
      </p:sp>
    </p:spTree>
    <p:extLst>
      <p:ext uri="{BB962C8B-B14F-4D97-AF65-F5344CB8AC3E}">
        <p14:creationId xmlns:p14="http://schemas.microsoft.com/office/powerpoint/2010/main" val="3533951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old star with a black background&#10;&#10;Description automatically generated">
            <a:extLst>
              <a:ext uri="{FF2B5EF4-FFF2-40B4-BE49-F238E27FC236}">
                <a16:creationId xmlns:a16="http://schemas.microsoft.com/office/drawing/2014/main" id="{B43E1F3F-32F9-78A5-0AE2-D96DB2AD24C5}"/>
              </a:ext>
            </a:extLst>
          </p:cNvPr>
          <p:cNvPicPr>
            <a:picLocks noChangeAspect="1"/>
          </p:cNvPicPr>
          <p:nvPr/>
        </p:nvPicPr>
        <p:blipFill>
          <a:blip r:embed="rId2">
            <a:extLst>
              <a:ext uri="{28A0092B-C50C-407E-A947-70E740481C1C}">
                <a14:useLocalDpi xmlns:a14="http://schemas.microsoft.com/office/drawing/2010/main" val="0"/>
              </a:ext>
            </a:extLst>
          </a:blip>
          <a:srcRect t="1334"/>
          <a:stretch/>
        </p:blipFill>
        <p:spPr>
          <a:xfrm>
            <a:off x="20" y="1282"/>
            <a:ext cx="12191980" cy="6856718"/>
          </a:xfrm>
          <a:prstGeom prst="rect">
            <a:avLst/>
          </a:prstGeom>
        </p:spPr>
      </p:pic>
    </p:spTree>
    <p:extLst>
      <p:ext uri="{BB962C8B-B14F-4D97-AF65-F5344CB8AC3E}">
        <p14:creationId xmlns:p14="http://schemas.microsoft.com/office/powerpoint/2010/main" val="3207267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suit and tie&#10;&#10;Description automatically generated">
            <a:extLst>
              <a:ext uri="{FF2B5EF4-FFF2-40B4-BE49-F238E27FC236}">
                <a16:creationId xmlns:a16="http://schemas.microsoft.com/office/drawing/2014/main" id="{FD3A799D-9068-372F-B696-C98485FB656B}"/>
              </a:ext>
            </a:extLst>
          </p:cNvPr>
          <p:cNvPicPr>
            <a:picLocks noChangeAspect="1"/>
          </p:cNvPicPr>
          <p:nvPr/>
        </p:nvPicPr>
        <p:blipFill>
          <a:blip r:embed="rId2">
            <a:extLst>
              <a:ext uri="{28A0092B-C50C-407E-A947-70E740481C1C}">
                <a14:useLocalDpi xmlns:a14="http://schemas.microsoft.com/office/drawing/2010/main" val="0"/>
              </a:ext>
            </a:extLst>
          </a:blip>
          <a:srcRect t="899"/>
          <a:stretch/>
        </p:blipFill>
        <p:spPr>
          <a:xfrm>
            <a:off x="20" y="1282"/>
            <a:ext cx="12191980" cy="6856718"/>
          </a:xfrm>
          <a:prstGeom prst="rect">
            <a:avLst/>
          </a:prstGeom>
        </p:spPr>
      </p:pic>
    </p:spTree>
    <p:extLst>
      <p:ext uri="{BB962C8B-B14F-4D97-AF65-F5344CB8AC3E}">
        <p14:creationId xmlns:p14="http://schemas.microsoft.com/office/powerpoint/2010/main" val="3506576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4F732A1C-F3EF-FD59-DA0A-6E75C77015B8}"/>
              </a:ext>
            </a:extLst>
          </p:cNvPr>
          <p:cNvGrpSpPr/>
          <p:nvPr/>
        </p:nvGrpSpPr>
        <p:grpSpPr>
          <a:xfrm>
            <a:off x="20" y="21830"/>
            <a:ext cx="12191980" cy="6856718"/>
            <a:chOff x="20" y="1282"/>
            <a:chExt cx="12191980" cy="6856718"/>
          </a:xfrm>
        </p:grpSpPr>
        <p:pic>
          <p:nvPicPr>
            <p:cNvPr id="3" name="Picture 2" descr="A gold star trophy on a red background&#10;&#10;Description automatically generated">
              <a:extLst>
                <a:ext uri="{FF2B5EF4-FFF2-40B4-BE49-F238E27FC236}">
                  <a16:creationId xmlns:a16="http://schemas.microsoft.com/office/drawing/2014/main" id="{6AB517B5-8A52-938E-2274-2DCC2353DBFD}"/>
                </a:ext>
              </a:extLst>
            </p:cNvPr>
            <p:cNvPicPr>
              <a:picLocks noChangeAspect="1"/>
            </p:cNvPicPr>
            <p:nvPr/>
          </p:nvPicPr>
          <p:blipFill>
            <a:blip r:embed="rId2">
              <a:extLst>
                <a:ext uri="{28A0092B-C50C-407E-A947-70E740481C1C}">
                  <a14:useLocalDpi xmlns:a14="http://schemas.microsoft.com/office/drawing/2010/main" val="0"/>
                </a:ext>
              </a:extLst>
            </a:blip>
            <a:srcRect l="871"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301B758-EDF9-74BD-D566-8951E829FB9B}"/>
                </a:ext>
              </a:extLst>
            </p:cNvPr>
            <p:cNvSpPr txBox="1"/>
            <p:nvPr/>
          </p:nvSpPr>
          <p:spPr>
            <a:xfrm>
              <a:off x="2722420" y="1669473"/>
              <a:ext cx="595744" cy="1015663"/>
            </a:xfrm>
            <a:prstGeom prst="rect">
              <a:avLst/>
            </a:prstGeom>
            <a:solidFill>
              <a:srgbClr val="3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6000" b="1" i="0" u="none" strike="noStrike" kern="1200" cap="none" spc="0" normalizeH="0" baseline="0" noProof="0" dirty="0">
                  <a:ln>
                    <a:noFill/>
                  </a:ln>
                  <a:solidFill>
                    <a:srgbClr val="ECC34D"/>
                  </a:solidFill>
                  <a:effectLst/>
                  <a:uLnTx/>
                  <a:uFillTx/>
                  <a:latin typeface="Abadi Extra Light" panose="020F0502020204030204" pitchFamily="34" charset="0"/>
                  <a:ea typeface="+mn-ea"/>
                  <a:cs typeface="Aharoni" panose="02010803020104030203" pitchFamily="2" charset="-79"/>
                </a:rPr>
                <a:t>3</a:t>
              </a:r>
            </a:p>
          </p:txBody>
        </p:sp>
      </p:grpSp>
    </p:spTree>
    <p:extLst>
      <p:ext uri="{BB962C8B-B14F-4D97-AF65-F5344CB8AC3E}">
        <p14:creationId xmlns:p14="http://schemas.microsoft.com/office/powerpoint/2010/main" val="3082053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suit and tie&#10;&#10;Description automatically generated">
            <a:extLst>
              <a:ext uri="{FF2B5EF4-FFF2-40B4-BE49-F238E27FC236}">
                <a16:creationId xmlns:a16="http://schemas.microsoft.com/office/drawing/2014/main" id="{3A06AE6D-20F5-A5A5-45FD-8C7ADEB2B730}"/>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3139691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tanding next to a poster&#10;&#10;Description automatically generated">
            <a:extLst>
              <a:ext uri="{FF2B5EF4-FFF2-40B4-BE49-F238E27FC236}">
                <a16:creationId xmlns:a16="http://schemas.microsoft.com/office/drawing/2014/main" id="{1ADAD0F9-78C0-E1E5-D73B-71F871D23191}"/>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0" y="0"/>
            <a:ext cx="12191999" cy="6858000"/>
          </a:xfrm>
          <a:prstGeom prst="rect">
            <a:avLst/>
          </a:prstGeom>
        </p:spPr>
      </p:pic>
    </p:spTree>
    <p:extLst>
      <p:ext uri="{BB962C8B-B14F-4D97-AF65-F5344CB8AC3E}">
        <p14:creationId xmlns:p14="http://schemas.microsoft.com/office/powerpoint/2010/main" val="829036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s face in a crystal ball&#10;&#10;Description automatically generated">
            <a:extLst>
              <a:ext uri="{FF2B5EF4-FFF2-40B4-BE49-F238E27FC236}">
                <a16:creationId xmlns:a16="http://schemas.microsoft.com/office/drawing/2014/main" id="{23034784-DB8A-50AF-458D-D19D861366BE}"/>
              </a:ext>
            </a:extLst>
          </p:cNvPr>
          <p:cNvPicPr>
            <a:picLocks noChangeAspect="1"/>
          </p:cNvPicPr>
          <p:nvPr/>
        </p:nvPicPr>
        <p:blipFill>
          <a:blip r:embed="rId2">
            <a:extLst>
              <a:ext uri="{28A0092B-C50C-407E-A947-70E740481C1C}">
                <a14:useLocalDpi xmlns:a14="http://schemas.microsoft.com/office/drawing/2010/main" val="0"/>
              </a:ext>
            </a:extLst>
          </a:blip>
          <a:srcRect l="426" r="-1" b="-1"/>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2E0AD3D-001E-3DDA-B2EB-A219F31FB64C}"/>
              </a:ext>
            </a:extLst>
          </p:cNvPr>
          <p:cNvPicPr>
            <a:picLocks noChangeAspect="1"/>
          </p:cNvPicPr>
          <p:nvPr/>
        </p:nvPicPr>
        <p:blipFill>
          <a:blip r:embed="rId3"/>
          <a:stretch>
            <a:fillRect/>
          </a:stretch>
        </p:blipFill>
        <p:spPr>
          <a:xfrm>
            <a:off x="2370908" y="1517697"/>
            <a:ext cx="1347333" cy="1603387"/>
          </a:xfrm>
          <a:prstGeom prst="rect">
            <a:avLst/>
          </a:prstGeom>
        </p:spPr>
      </p:pic>
    </p:spTree>
    <p:extLst>
      <p:ext uri="{BB962C8B-B14F-4D97-AF65-F5344CB8AC3E}">
        <p14:creationId xmlns:p14="http://schemas.microsoft.com/office/powerpoint/2010/main" val="81143178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70</TotalTime>
  <Words>942</Words>
  <Application>Microsoft Office PowerPoint</Application>
  <PresentationFormat>Widescreen</PresentationFormat>
  <Paragraphs>91</Paragraphs>
  <Slides>41</Slides>
  <Notes>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41</vt:i4>
      </vt:variant>
    </vt:vector>
  </HeadingPairs>
  <TitlesOfParts>
    <vt:vector size="53" baseType="lpstr">
      <vt:lpstr>Abadi</vt:lpstr>
      <vt:lpstr>Abadi Extra Light</vt:lpstr>
      <vt:lpstr>Aharoni</vt:lpstr>
      <vt:lpstr>Aptos</vt:lpstr>
      <vt:lpstr>Aptos Display</vt:lpstr>
      <vt:lpstr>Arial</vt:lpstr>
      <vt:lpstr>Arial Narrow</vt:lpstr>
      <vt:lpstr>Brush Script MT</vt:lpstr>
      <vt:lpstr>Calisto MT</vt:lpstr>
      <vt:lpstr>Wingdings 2</vt:lpstr>
      <vt:lpstr>Office Theme</vt:lpstr>
      <vt:lpstr>Slate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 H C  Setiya award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Rajat Maru</dc:creator>
  <cp:lastModifiedBy>Vinita Ramnani</cp:lastModifiedBy>
  <cp:revision>11</cp:revision>
  <dcterms:created xsi:type="dcterms:W3CDTF">2024-10-10T22:36:01Z</dcterms:created>
  <dcterms:modified xsi:type="dcterms:W3CDTF">2024-11-15T16:53:50Z</dcterms:modified>
</cp:coreProperties>
</file>